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1"/>
  </p:notesMasterIdLst>
  <p:sldIdLst>
    <p:sldId id="256" r:id="rId2"/>
    <p:sldId id="460" r:id="rId3"/>
    <p:sldId id="500" r:id="rId4"/>
    <p:sldId id="492" r:id="rId5"/>
    <p:sldId id="469" r:id="rId6"/>
    <p:sldId id="461" r:id="rId7"/>
    <p:sldId id="462" r:id="rId8"/>
    <p:sldId id="463" r:id="rId9"/>
    <p:sldId id="464" r:id="rId10"/>
    <p:sldId id="465" r:id="rId11"/>
    <p:sldId id="466" r:id="rId12"/>
    <p:sldId id="470" r:id="rId13"/>
    <p:sldId id="471" r:id="rId14"/>
    <p:sldId id="467" r:id="rId15"/>
    <p:sldId id="472" r:id="rId16"/>
    <p:sldId id="473" r:id="rId17"/>
    <p:sldId id="468" r:id="rId18"/>
    <p:sldId id="493" r:id="rId19"/>
    <p:sldId id="474" r:id="rId20"/>
    <p:sldId id="475" r:id="rId21"/>
    <p:sldId id="476" r:id="rId22"/>
    <p:sldId id="477" r:id="rId23"/>
    <p:sldId id="479" r:id="rId24"/>
    <p:sldId id="478" r:id="rId25"/>
    <p:sldId id="494" r:id="rId26"/>
    <p:sldId id="480" r:id="rId27"/>
    <p:sldId id="481" r:id="rId28"/>
    <p:sldId id="482" r:id="rId29"/>
    <p:sldId id="483" r:id="rId30"/>
    <p:sldId id="484" r:id="rId31"/>
    <p:sldId id="485" r:id="rId32"/>
    <p:sldId id="486" r:id="rId33"/>
    <p:sldId id="487" r:id="rId34"/>
    <p:sldId id="488" r:id="rId35"/>
    <p:sldId id="489" r:id="rId36"/>
    <p:sldId id="490" r:id="rId37"/>
    <p:sldId id="491" r:id="rId38"/>
    <p:sldId id="501" r:id="rId39"/>
    <p:sldId id="496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5709C55F-86B5-9446-ADFB-FFDAAF414CDB}">
          <p14:sldIdLst>
            <p14:sldId id="256"/>
            <p14:sldId id="460"/>
            <p14:sldId id="500"/>
          </p14:sldIdLst>
        </p14:section>
        <p14:section name="ACM" id="{47147C5C-E123-074C-817D-18F5D9DF9443}">
          <p14:sldIdLst>
            <p14:sldId id="492"/>
            <p14:sldId id="469"/>
            <p14:sldId id="461"/>
            <p14:sldId id="462"/>
            <p14:sldId id="463"/>
            <p14:sldId id="464"/>
            <p14:sldId id="465"/>
            <p14:sldId id="466"/>
            <p14:sldId id="470"/>
            <p14:sldId id="471"/>
            <p14:sldId id="467"/>
            <p14:sldId id="472"/>
            <p14:sldId id="473"/>
            <p14:sldId id="468"/>
          </p14:sldIdLst>
        </p14:section>
        <p14:section name="Languages" id="{00215FAA-4468-9747-A2E0-79198DAF7586}">
          <p14:sldIdLst>
            <p14:sldId id="493"/>
            <p14:sldId id="474"/>
            <p14:sldId id="475"/>
            <p14:sldId id="476"/>
            <p14:sldId id="477"/>
            <p14:sldId id="479"/>
            <p14:sldId id="478"/>
          </p14:sldIdLst>
        </p14:section>
        <p14:section name="Internet" id="{8A117D20-1ECB-9844-AA51-4DD98F232B44}">
          <p14:sldIdLst>
            <p14:sldId id="494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501"/>
          </p14:sldIdLst>
        </p14:section>
        <p14:section name="iOS" id="{B069B44A-5B17-3340-B0DF-6AF25A27A4C2}">
          <p14:sldIdLst>
            <p14:sldId id="4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564"/>
    <p:restoredTop sz="90650"/>
  </p:normalViewPr>
  <p:slideViewPr>
    <p:cSldViewPr snapToGrid="0" snapToObjects="1">
      <p:cViewPr varScale="1">
        <p:scale>
          <a:sx n="88" d="100"/>
          <a:sy n="88" d="100"/>
        </p:scale>
        <p:origin x="17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99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92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not to learn them all! Learn as you need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66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106A, Lecture 25</a:t>
            </a:r>
            <a:br>
              <a:rPr lang="en-US" dirty="0"/>
            </a:br>
            <a:r>
              <a:rPr lang="en-US" dirty="0"/>
              <a:t>Life After CS 106A, Part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073" y="3917355"/>
            <a:ext cx="2207854" cy="2219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3535543" y="3659697"/>
            <a:ext cx="1985409" cy="8348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5012354" y="4337670"/>
            <a:ext cx="829344" cy="13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A Barebones Java Program</a:t>
            </a:r>
          </a:p>
        </p:txBody>
      </p:sp>
      <p:sp>
        <p:nvSpPr>
          <p:cNvPr id="180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2200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1200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public class Hello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    public </a:t>
            </a:r>
            <a:r>
              <a:rPr lang="en-GB" altLang="x-none" sz="2200" b="1" dirty="0">
                <a:solidFill>
                  <a:schemeClr val="accent2"/>
                </a:solidFill>
                <a:latin typeface="Consolas" charset="0"/>
              </a:rPr>
              <a:t>static</a:t>
            </a:r>
            <a:r>
              <a:rPr lang="en-GB" altLang="x-none" sz="2200" dirty="0">
                <a:latin typeface="Consolas" charset="0"/>
              </a:rPr>
              <a:t> void </a:t>
            </a:r>
            <a:r>
              <a:rPr lang="en-GB" altLang="x-none" sz="2200" b="1" dirty="0">
                <a:solidFill>
                  <a:schemeClr val="accent2"/>
                </a:solidFill>
                <a:latin typeface="Consolas" charset="0"/>
              </a:rPr>
              <a:t>main</a:t>
            </a:r>
            <a:r>
              <a:rPr lang="en-GB" altLang="x-none" sz="2200" dirty="0">
                <a:latin typeface="Consolas" charset="0"/>
              </a:rPr>
              <a:t>(</a:t>
            </a:r>
            <a:r>
              <a:rPr lang="en-GB" altLang="x-none" sz="2200" b="1" dirty="0">
                <a:solidFill>
                  <a:schemeClr val="accent2"/>
                </a:solidFill>
                <a:latin typeface="Consolas" charset="0"/>
              </a:rPr>
              <a:t>String[] </a:t>
            </a:r>
            <a:r>
              <a:rPr lang="en-GB" altLang="x-none" sz="2200" b="1" dirty="0" err="1">
                <a:solidFill>
                  <a:schemeClr val="accent2"/>
                </a:solidFill>
                <a:latin typeface="Consolas" charset="0"/>
              </a:rPr>
              <a:t>args</a:t>
            </a:r>
            <a:r>
              <a:rPr lang="en-GB" altLang="x-none" sz="2200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        </a:t>
            </a:r>
            <a:r>
              <a:rPr lang="en-GB" altLang="x-none" sz="2200" b="1" dirty="0" err="1">
                <a:solidFill>
                  <a:schemeClr val="accent2"/>
                </a:solidFill>
                <a:latin typeface="Consolas" charset="0"/>
              </a:rPr>
              <a:t>System.out.</a:t>
            </a:r>
            <a:r>
              <a:rPr lang="en-GB" altLang="x-none" sz="2200" dirty="0" err="1">
                <a:latin typeface="Consolas" charset="0"/>
              </a:rPr>
              <a:t>println</a:t>
            </a:r>
            <a:r>
              <a:rPr lang="en-GB" altLang="x-none" sz="2200" dirty="0">
                <a:latin typeface="Consolas" charset="0"/>
              </a:rPr>
              <a:t>("Hello, world!");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2200" dirty="0">
              <a:latin typeface="Consolas" charset="0"/>
            </a:endParaRPr>
          </a:p>
          <a:p>
            <a:r>
              <a:rPr lang="en-GB" altLang="x-none" dirty="0"/>
              <a:t>The method </a:t>
            </a:r>
            <a:r>
              <a:rPr lang="en-GB" altLang="x-none" b="1" dirty="0">
                <a:latin typeface="Consolas" charset="0"/>
              </a:rPr>
              <a:t>main</a:t>
            </a:r>
            <a:r>
              <a:rPr lang="en-GB" altLang="x-none" dirty="0"/>
              <a:t> is the true entry point for a Java program.</a:t>
            </a:r>
          </a:p>
          <a:p>
            <a:pPr lvl="1"/>
            <a:r>
              <a:rPr lang="en-US" altLang="x-none" dirty="0"/>
              <a:t>It must have the exact heading shown above.</a:t>
            </a:r>
          </a:p>
          <a:p>
            <a:pPr lvl="1"/>
            <a:r>
              <a:rPr lang="en-US" altLang="x-none" dirty="0"/>
              <a:t>The </a:t>
            </a:r>
            <a:r>
              <a:rPr lang="en-US" altLang="x-none" dirty="0">
                <a:latin typeface="Consolas" charset="0"/>
              </a:rPr>
              <a:t>String[] </a:t>
            </a:r>
            <a:r>
              <a:rPr lang="en-US" altLang="x-none" b="1" dirty="0" err="1">
                <a:latin typeface="Consolas" charset="0"/>
              </a:rPr>
              <a:t>args</a:t>
            </a:r>
            <a:r>
              <a:rPr lang="en-US" altLang="x-none" dirty="0"/>
              <a:t> are "command line arguments"  (ignored).</a:t>
            </a:r>
          </a:p>
          <a:p>
            <a:pPr lvl="1"/>
            <a:r>
              <a:rPr lang="en-US" altLang="x-none" dirty="0"/>
              <a:t>The way to call </a:t>
            </a:r>
            <a:r>
              <a:rPr lang="en-US" altLang="x-none" b="1" dirty="0" err="1">
                <a:latin typeface="Consolas" charset="0"/>
              </a:rPr>
              <a:t>println</a:t>
            </a:r>
            <a:r>
              <a:rPr lang="en-US" altLang="x-none" dirty="0"/>
              <a:t> in any program is </a:t>
            </a:r>
            <a:r>
              <a:rPr lang="en-US" altLang="x-none" dirty="0" err="1">
                <a:latin typeface="Consolas" charset="0"/>
              </a:rPr>
              <a:t>System.out.println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Java methods should be </a:t>
            </a:r>
            <a:r>
              <a:rPr lang="en-US" altLang="x-none" b="1" dirty="0">
                <a:latin typeface="Consolas" charset="0"/>
              </a:rPr>
              <a:t>static</a:t>
            </a:r>
            <a:r>
              <a:rPr lang="en-US" altLang="x-none" dirty="0"/>
              <a:t> unless instance methods of a class.</a:t>
            </a:r>
          </a:p>
        </p:txBody>
      </p:sp>
    </p:spTree>
    <p:extLst>
      <p:ext uri="{BB962C8B-B14F-4D97-AF65-F5344CB8AC3E}">
        <p14:creationId xmlns:p14="http://schemas.microsoft.com/office/powerpoint/2010/main" val="73457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Console Programs</a:t>
            </a:r>
          </a:p>
        </p:txBody>
      </p:sp>
      <p:sp>
        <p:nvSpPr>
          <p:cNvPr id="183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What does the </a:t>
            </a:r>
            <a:r>
              <a:rPr lang="en-US" altLang="x-none" b="1">
                <a:latin typeface="Consolas" charset="0"/>
              </a:rPr>
              <a:t>ConsoleProgram</a:t>
            </a:r>
            <a:r>
              <a:rPr lang="en-US" altLang="x-none"/>
              <a:t> library class do?</a:t>
            </a:r>
          </a:p>
          <a:p>
            <a:pPr lvl="1"/>
            <a:r>
              <a:rPr lang="en-US" altLang="x-none"/>
              <a:t>Creates a new graphical </a:t>
            </a:r>
            <a:r>
              <a:rPr lang="en-US" altLang="x-none" b="1"/>
              <a:t>window</a:t>
            </a:r>
          </a:p>
          <a:p>
            <a:pPr lvl="1"/>
            <a:r>
              <a:rPr lang="en-US" altLang="x-none"/>
              <a:t>Puts a scrollable </a:t>
            </a:r>
            <a:r>
              <a:rPr lang="en-US" altLang="x-none" b="1"/>
              <a:t>text area</a:t>
            </a:r>
            <a:r>
              <a:rPr lang="en-US" altLang="x-none"/>
              <a:t> into it</a:t>
            </a:r>
          </a:p>
          <a:p>
            <a:pPr lvl="1"/>
            <a:r>
              <a:rPr lang="en-US" altLang="x-none"/>
              <a:t>Provides </a:t>
            </a:r>
            <a:r>
              <a:rPr lang="en-US" altLang="x-none">
                <a:latin typeface="Consolas" charset="0"/>
              </a:rPr>
              <a:t>print</a:t>
            </a:r>
            <a:r>
              <a:rPr lang="en-US" altLang="x-none"/>
              <a:t> and </a:t>
            </a:r>
            <a:r>
              <a:rPr lang="en-US" altLang="x-none">
                <a:latin typeface="Consolas" charset="0"/>
              </a:rPr>
              <a:t>println</a:t>
            </a:r>
            <a:r>
              <a:rPr lang="en-US" altLang="x-none"/>
              <a:t> commands</a:t>
            </a:r>
            <a:br>
              <a:rPr lang="en-US" altLang="x-none"/>
            </a:br>
            <a:r>
              <a:rPr lang="en-US" altLang="x-none"/>
              <a:t>to send text </a:t>
            </a:r>
            <a:r>
              <a:rPr lang="en-US" altLang="x-none" b="1"/>
              <a:t>output</a:t>
            </a:r>
            <a:r>
              <a:rPr lang="en-US" altLang="x-none"/>
              <a:t> to that window</a:t>
            </a:r>
          </a:p>
          <a:p>
            <a:pPr lvl="1"/>
            <a:r>
              <a:rPr lang="en-US" altLang="x-none"/>
              <a:t>contains a </a:t>
            </a:r>
            <a:r>
              <a:rPr lang="en-US" altLang="x-none" b="1">
                <a:latin typeface="Consolas" charset="0"/>
              </a:rPr>
              <a:t>main</a:t>
            </a:r>
            <a:r>
              <a:rPr lang="en-US" altLang="x-none" b="1"/>
              <a:t> method</a:t>
            </a:r>
            <a:r>
              <a:rPr lang="en-US" altLang="x-none"/>
              <a:t> that calls your</a:t>
            </a:r>
            <a:br>
              <a:rPr lang="en-US" altLang="x-none"/>
            </a:br>
            <a:r>
              <a:rPr lang="en-US" altLang="x-none"/>
              <a:t>program class's </a:t>
            </a:r>
            <a:r>
              <a:rPr lang="en-US" altLang="x-none">
                <a:latin typeface="Consolas" charset="0"/>
              </a:rPr>
              <a:t>run</a:t>
            </a:r>
            <a:r>
              <a:rPr lang="en-US" altLang="x-none"/>
              <a:t> method</a:t>
            </a:r>
          </a:p>
          <a:p>
            <a:pPr lvl="2"/>
            <a:r>
              <a:rPr lang="en-US" altLang="x-none">
                <a:latin typeface="Consolas" charset="0"/>
              </a:rPr>
              <a:t>ConsoleProgram</a:t>
            </a:r>
            <a:r>
              <a:rPr lang="en-US" altLang="x-none"/>
              <a:t>'s </a:t>
            </a:r>
            <a:r>
              <a:rPr lang="en-US" altLang="x-none">
                <a:latin typeface="Consolas" charset="0"/>
              </a:rPr>
              <a:t>run</a:t>
            </a:r>
            <a:r>
              <a:rPr lang="en-US" altLang="x-none"/>
              <a:t> is empty, but you extend and override it</a:t>
            </a:r>
          </a:p>
          <a:p>
            <a:pPr lvl="2">
              <a:buFontTx/>
              <a:buNone/>
            </a:pPr>
            <a:endParaRPr lang="en-US" altLang="x-none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public class </a:t>
            </a:r>
            <a:r>
              <a:rPr lang="en-US" altLang="x-none" b="1">
                <a:latin typeface="Consolas" charset="0"/>
              </a:rPr>
              <a:t>Hello</a:t>
            </a:r>
            <a:r>
              <a:rPr lang="en-US" altLang="x-none">
                <a:latin typeface="Consolas" charset="0"/>
              </a:rPr>
              <a:t> extends ConsoleProgram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    public void </a:t>
            </a:r>
            <a:r>
              <a:rPr lang="en-US" altLang="x-none" b="1">
                <a:latin typeface="Consolas" charset="0"/>
              </a:rPr>
              <a:t>run</a:t>
            </a:r>
            <a:r>
              <a:rPr lang="en-US" altLang="x-none">
                <a:latin typeface="Consolas" charset="0"/>
              </a:rPr>
              <a:t>()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        println("Hello, world!");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    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}</a:t>
            </a:r>
          </a:p>
        </p:txBody>
      </p:sp>
      <p:pic>
        <p:nvPicPr>
          <p:cNvPr id="1836036" name="Picture 4" descr="screenshot-console-program-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5" y="1905000"/>
            <a:ext cx="290512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6037" name="Line 5"/>
          <p:cNvSpPr>
            <a:spLocks noChangeShapeType="1"/>
          </p:cNvSpPr>
          <p:nvPr/>
        </p:nvSpPr>
        <p:spPr bwMode="auto">
          <a:xfrm>
            <a:off x="0" y="4572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87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ACM console input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public class Age extends </a:t>
            </a:r>
            <a:r>
              <a:rPr lang="en-US" altLang="x-none" sz="2200" dirty="0" err="1">
                <a:latin typeface="Consolas" charset="0"/>
              </a:rPr>
              <a:t>ConsoleProgram</a:t>
            </a:r>
            <a:r>
              <a:rPr lang="en-US" altLang="x-none" sz="2200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String name = </a:t>
            </a:r>
            <a:r>
              <a:rPr lang="en-US" altLang="x-none" sz="2200" b="1" dirty="0" err="1">
                <a:latin typeface="Consolas" charset="0"/>
              </a:rPr>
              <a:t>readLine</a:t>
            </a:r>
            <a:r>
              <a:rPr lang="en-US" altLang="x-none" sz="2200" b="1" dirty="0">
                <a:latin typeface="Consolas" charset="0"/>
              </a:rPr>
              <a:t>("What's your name? ")</a:t>
            </a:r>
            <a:r>
              <a:rPr lang="en-US" altLang="x-none" sz="22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int</a:t>
            </a:r>
            <a:r>
              <a:rPr lang="en-US" altLang="x-none" sz="2200" dirty="0">
                <a:latin typeface="Consolas" charset="0"/>
              </a:rPr>
              <a:t> age = </a:t>
            </a:r>
            <a:r>
              <a:rPr lang="en-US" altLang="x-none" sz="2200" b="1" dirty="0" err="1">
                <a:latin typeface="Consolas" charset="0"/>
              </a:rPr>
              <a:t>readInt</a:t>
            </a:r>
            <a:r>
              <a:rPr lang="en-US" altLang="x-none" sz="2200" b="1" dirty="0">
                <a:latin typeface="Consolas" charset="0"/>
              </a:rPr>
              <a:t>("How old are you? ")</a:t>
            </a:r>
            <a:r>
              <a:rPr lang="en-US" altLang="x-none" sz="22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int</a:t>
            </a:r>
            <a:r>
              <a:rPr lang="en-US" altLang="x-none" sz="2200" dirty="0">
                <a:latin typeface="Consolas" charset="0"/>
              </a:rPr>
              <a:t> years = 65 - age;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println</a:t>
            </a:r>
            <a:r>
              <a:rPr lang="en-US" altLang="x-none" sz="2200" dirty="0">
                <a:latin typeface="Consolas" charset="0"/>
              </a:rPr>
              <a:t>(name + " has " + years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        + " years until retirement!");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r>
              <a:rPr lang="en-US" altLang="x-none" dirty="0"/>
              <a:t>The ACM library has simple console input commands like </a:t>
            </a:r>
            <a:r>
              <a:rPr lang="en-US" altLang="x-none" dirty="0" err="1">
                <a:latin typeface="Consolas" charset="0"/>
              </a:rPr>
              <a:t>readLine</a:t>
            </a:r>
            <a:r>
              <a:rPr lang="en-US" altLang="x-none" dirty="0"/>
              <a:t>, </a:t>
            </a:r>
            <a:r>
              <a:rPr lang="en-US" altLang="x-none" dirty="0" err="1">
                <a:latin typeface="Consolas" charset="0"/>
              </a:rPr>
              <a:t>readInt</a:t>
            </a:r>
            <a:r>
              <a:rPr lang="en-US" altLang="x-none" dirty="0"/>
              <a:t>, </a:t>
            </a:r>
            <a:r>
              <a:rPr lang="en-US" altLang="x-none" dirty="0" err="1">
                <a:latin typeface="Consolas" charset="0"/>
              </a:rPr>
              <a:t>readDouble</a:t>
            </a:r>
            <a:r>
              <a:rPr lang="en-US" altLang="x-none" dirty="0"/>
              <a:t>, and so on.</a:t>
            </a:r>
          </a:p>
          <a:p>
            <a:r>
              <a:rPr lang="en-US" altLang="x-none" dirty="0"/>
              <a:t>These methods display a 'prompt' message, wait for input, re-prompt if the user types a bad value, and return the input.</a:t>
            </a:r>
          </a:p>
        </p:txBody>
      </p:sp>
    </p:spTree>
    <p:extLst>
      <p:ext uri="{BB962C8B-B14F-4D97-AF65-F5344CB8AC3E}">
        <p14:creationId xmlns:p14="http://schemas.microsoft.com/office/powerpoint/2010/main" val="864859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Java console input</a:t>
            </a:r>
          </a:p>
        </p:txBody>
      </p:sp>
      <p:sp>
        <p:nvSpPr>
          <p:cNvPr id="180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public class Age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public static void main(String[] </a:t>
            </a:r>
            <a:r>
              <a:rPr lang="en-US" altLang="x-none" sz="2200" dirty="0" err="1">
                <a:latin typeface="Consolas" charset="0"/>
              </a:rPr>
              <a:t>args</a:t>
            </a:r>
            <a:r>
              <a:rPr lang="en-US" altLang="x-none" sz="2200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b="1" dirty="0">
                <a:solidFill>
                  <a:schemeClr val="accent2"/>
                </a:solidFill>
                <a:latin typeface="Consolas" charset="0"/>
              </a:rPr>
              <a:t>        Scanner console = new Scanner(</a:t>
            </a:r>
            <a:r>
              <a:rPr lang="en-US" altLang="x-none" sz="2200" b="1" dirty="0" err="1">
                <a:solidFill>
                  <a:schemeClr val="accent2"/>
                </a:solidFill>
                <a:latin typeface="Consolas" charset="0"/>
              </a:rPr>
              <a:t>System.in</a:t>
            </a:r>
            <a:r>
              <a:rPr lang="en-US" altLang="x-none" sz="2200" b="1" dirty="0">
                <a:solidFill>
                  <a:schemeClr val="accent2"/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System.out.print</a:t>
            </a:r>
            <a:r>
              <a:rPr lang="en-US" altLang="x-none" sz="2200" dirty="0">
                <a:latin typeface="Consolas" charset="0"/>
              </a:rPr>
              <a:t>("What's your name? 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String name = </a:t>
            </a:r>
            <a:r>
              <a:rPr lang="en-US" altLang="x-none" sz="2200" b="1" dirty="0" err="1">
                <a:solidFill>
                  <a:schemeClr val="accent2"/>
                </a:solidFill>
                <a:latin typeface="Consolas" charset="0"/>
              </a:rPr>
              <a:t>console.nextLine</a:t>
            </a:r>
            <a:r>
              <a:rPr lang="en-US" altLang="x-none" sz="2200" b="1" dirty="0">
                <a:solidFill>
                  <a:schemeClr val="accent2"/>
                </a:solidFill>
                <a:latin typeface="Consolas" charset="0"/>
              </a:rPr>
              <a:t>()</a:t>
            </a:r>
            <a:r>
              <a:rPr lang="en-US" altLang="x-none" sz="22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System.out.print</a:t>
            </a:r>
            <a:r>
              <a:rPr lang="en-US" altLang="x-none" sz="2200" dirty="0">
                <a:latin typeface="Consolas" charset="0"/>
              </a:rPr>
              <a:t>("How old are you? 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int</a:t>
            </a:r>
            <a:r>
              <a:rPr lang="en-US" altLang="x-none" sz="2200" dirty="0">
                <a:latin typeface="Consolas" charset="0"/>
              </a:rPr>
              <a:t> age = </a:t>
            </a:r>
            <a:r>
              <a:rPr lang="en-US" altLang="x-none" sz="2200" b="1" dirty="0" err="1">
                <a:solidFill>
                  <a:schemeClr val="accent2"/>
                </a:solidFill>
                <a:latin typeface="Consolas" charset="0"/>
              </a:rPr>
              <a:t>console.nextInt</a:t>
            </a:r>
            <a:r>
              <a:rPr lang="en-US" altLang="x-none" sz="2200" b="1" dirty="0">
                <a:solidFill>
                  <a:schemeClr val="accent2"/>
                </a:solidFill>
                <a:latin typeface="Consolas" charset="0"/>
              </a:rPr>
              <a:t>()</a:t>
            </a:r>
            <a:r>
              <a:rPr lang="en-US" altLang="x-none" sz="22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int</a:t>
            </a:r>
            <a:r>
              <a:rPr lang="en-US" altLang="x-none" sz="2200" dirty="0">
                <a:latin typeface="Consolas" charset="0"/>
              </a:rPr>
              <a:t> years = 65 - age;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System.out.println</a:t>
            </a:r>
            <a:r>
              <a:rPr lang="en-US" altLang="x-none" sz="2200" dirty="0">
                <a:latin typeface="Consolas" charset="0"/>
              </a:rPr>
              <a:t>(name + " has " + years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        + " years until retirement!");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1200" dirty="0">
              <a:latin typeface="Consolas" charset="0"/>
            </a:endParaRPr>
          </a:p>
          <a:p>
            <a:r>
              <a:rPr lang="en-US" altLang="x-none" dirty="0"/>
              <a:t>In standard Java, you must create a </a:t>
            </a:r>
            <a:r>
              <a:rPr lang="en-US" altLang="x-none" dirty="0">
                <a:latin typeface="Consolas" charset="0"/>
              </a:rPr>
              <a:t>Scanner</a:t>
            </a:r>
            <a:r>
              <a:rPr lang="en-US" altLang="x-none" dirty="0"/>
              <a:t> or similar object to read input from the console, which is also called </a:t>
            </a:r>
            <a:r>
              <a:rPr lang="en-US" altLang="x-none" dirty="0" err="1">
                <a:latin typeface="Consolas" charset="0"/>
              </a:rPr>
              <a:t>System.in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It does not automatically re-prompt and can crash on bad input.</a:t>
            </a:r>
          </a:p>
        </p:txBody>
      </p:sp>
    </p:spTree>
    <p:extLst>
      <p:ext uri="{BB962C8B-B14F-4D97-AF65-F5344CB8AC3E}">
        <p14:creationId xmlns:p14="http://schemas.microsoft.com/office/powerpoint/2010/main" val="152380620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Graphics Programs</a:t>
            </a:r>
          </a:p>
        </p:txBody>
      </p:sp>
      <p:sp>
        <p:nvSpPr>
          <p:cNvPr id="1823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dirty="0"/>
              <a:t>The ACM library does several things to make graphics easier:</a:t>
            </a:r>
          </a:p>
          <a:p>
            <a:r>
              <a:rPr lang="en-US" altLang="x-none" dirty="0"/>
              <a:t>Automatically creates and displays a </a:t>
            </a:r>
            <a:r>
              <a:rPr lang="en-US" altLang="x-none" b="1" dirty="0"/>
              <a:t>window</a:t>
            </a:r>
            <a:r>
              <a:rPr lang="en-US" altLang="x-none" dirty="0"/>
              <a:t> on the screen.</a:t>
            </a:r>
          </a:p>
          <a:p>
            <a:pPr lvl="1"/>
            <a:r>
              <a:rPr lang="en-US" altLang="x-none" dirty="0"/>
              <a:t>In standard Java, we must do this ourselves; it is called a </a:t>
            </a:r>
            <a:r>
              <a:rPr lang="en-US" altLang="x-none" dirty="0" err="1">
                <a:latin typeface="Consolas" charset="0"/>
              </a:rPr>
              <a:t>JFrame</a:t>
            </a:r>
            <a:r>
              <a:rPr lang="en-US" altLang="x-none" dirty="0"/>
              <a:t>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Sets up a </a:t>
            </a:r>
            <a:r>
              <a:rPr lang="en-US" altLang="x-none" b="1" dirty="0"/>
              <a:t>drawing canvas</a:t>
            </a:r>
            <a:r>
              <a:rPr lang="en-US" altLang="x-none" dirty="0"/>
              <a:t> in the center of the window</a:t>
            </a:r>
            <a:br>
              <a:rPr lang="en-US" altLang="x-none" dirty="0"/>
            </a:br>
            <a:r>
              <a:rPr lang="en-US" altLang="x-none" dirty="0"/>
              <a:t>In standard Java, we must create our own drawing canvas.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Provides convenient methods to listen for mouse events.</a:t>
            </a:r>
          </a:p>
          <a:p>
            <a:pPr lvl="1"/>
            <a:r>
              <a:rPr lang="en-US" altLang="x-none" dirty="0"/>
              <a:t>In standard Java, event handling takes a bit more code to set up.</a:t>
            </a:r>
          </a:p>
        </p:txBody>
      </p:sp>
    </p:spTree>
    <p:extLst>
      <p:ext uri="{BB962C8B-B14F-4D97-AF65-F5344CB8AC3E}">
        <p14:creationId xmlns:p14="http://schemas.microsoft.com/office/powerpoint/2010/main" val="1311419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ACM GUI example</a:t>
            </a:r>
          </a:p>
        </p:txBody>
      </p:sp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public class ColorFun extends Program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public void init()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JButton button1 = new JButton("Red!");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JButton button2 = new JButton("Blue!");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add(button1, SOUTH);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add(button2, SOUTH);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addActionListeners();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00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public void actionPerformed(ActionEvent event)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if (event.getActionCommand().equals("Red!"))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    setBackground(Color.BLUE);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} else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    setBackground(Color.RED);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5960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Java GUI example</a:t>
            </a:r>
          </a:p>
        </p:txBody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public class ColorFun </a:t>
            </a: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implements ActionListener</a:t>
            </a:r>
            <a:r>
              <a:rPr lang="en-US" altLang="x-none" sz="1800">
                <a:latin typeface="Consolas" charset="0"/>
              </a:rPr>
              <a:t>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public static void </a:t>
            </a:r>
            <a:r>
              <a:rPr lang="en-US" altLang="x-none" sz="1800" b="1">
                <a:latin typeface="Consolas" charset="0"/>
              </a:rPr>
              <a:t>main</a:t>
            </a:r>
            <a:r>
              <a:rPr lang="en-US" altLang="x-none" sz="1800">
                <a:latin typeface="Consolas" charset="0"/>
              </a:rPr>
              <a:t>(String[] args)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new ColorFun().init();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endParaRPr lang="en-US" altLang="x-none" sz="800">
              <a:latin typeface="Consolas" charset="0"/>
            </a:endParaRP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private JFrame frame;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00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public void init()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    frame = new JFrame("ColorFun");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    frame.setSize(500, 300);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JButton button1 = new JButton("Red!");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JButton button2 = new JButton("Blue!");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    button1.addActionListener(this);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    button2.addActionListener(this);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</a:t>
            </a: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800">
                <a:latin typeface="Consolas" charset="0"/>
              </a:rPr>
              <a:t>add(button1, "South");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</a:t>
            </a: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800">
                <a:latin typeface="Consolas" charset="0"/>
              </a:rPr>
              <a:t>add(button2, "South");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    frame.setVisible(true);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00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public void actionPerformed(ActionEvent event)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if (event.getActionCommand().equals("Red!"))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    </a:t>
            </a: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800">
                <a:latin typeface="Consolas" charset="0"/>
              </a:rPr>
              <a:t>setBackground(Color.BLUE);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} else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    </a:t>
            </a: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800">
                <a:latin typeface="Consolas" charset="0"/>
              </a:rPr>
              <a:t>setBackground(Color.RED);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}   }   }</a:t>
            </a:r>
          </a:p>
        </p:txBody>
      </p:sp>
    </p:spTree>
    <p:extLst>
      <p:ext uri="{BB962C8B-B14F-4D97-AF65-F5344CB8AC3E}">
        <p14:creationId xmlns:p14="http://schemas.microsoft.com/office/powerpoint/2010/main" val="190052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Summary</a:t>
            </a:r>
          </a:p>
        </p:txBody>
      </p:sp>
      <p:sp>
        <p:nvSpPr>
          <p:cNvPr id="183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Benefits of libraries:</a:t>
            </a:r>
          </a:p>
          <a:p>
            <a:pPr lvl="1"/>
            <a:r>
              <a:rPr lang="en-US" altLang="x-none" dirty="0"/>
              <a:t>simplify syntax/rough edges of language/API</a:t>
            </a:r>
          </a:p>
          <a:p>
            <a:pPr lvl="1"/>
            <a:r>
              <a:rPr lang="en-US" altLang="x-none" dirty="0"/>
              <a:t>avoid re-writing the same code over and over</a:t>
            </a:r>
          </a:p>
          <a:p>
            <a:pPr lvl="1"/>
            <a:r>
              <a:rPr lang="en-US" altLang="x-none" dirty="0"/>
              <a:t>possible to make advanced programs quickly</a:t>
            </a:r>
          </a:p>
          <a:p>
            <a:pPr lvl="1"/>
            <a:r>
              <a:rPr lang="en-US" altLang="x-none" dirty="0"/>
              <a:t>leverage work of others</a:t>
            </a:r>
          </a:p>
          <a:p>
            <a:pPr lvl="1"/>
            <a:endParaRPr lang="en-US" altLang="x-none" dirty="0"/>
          </a:p>
          <a:p>
            <a:r>
              <a:rPr lang="en-US" altLang="x-none" b="1" dirty="0"/>
              <a:t>Drawbacks of libraries:</a:t>
            </a:r>
          </a:p>
          <a:p>
            <a:pPr lvl="1"/>
            <a:r>
              <a:rPr lang="en-US" altLang="x-none" dirty="0"/>
              <a:t>learn a "dialect" of the language ("ACM Java" vs. "real Java")</a:t>
            </a:r>
          </a:p>
          <a:p>
            <a:pPr lvl="1"/>
            <a:r>
              <a:rPr lang="en-US" altLang="x-none" dirty="0"/>
              <a:t>lack of understanding of how lower levels or real APIs work</a:t>
            </a:r>
          </a:p>
          <a:p>
            <a:pPr lvl="1"/>
            <a:r>
              <a:rPr lang="en-US" altLang="x-none" dirty="0"/>
              <a:t>some libraries can be buggy or lack documentation</a:t>
            </a:r>
          </a:p>
          <a:p>
            <a:pPr lvl="1"/>
            <a:r>
              <a:rPr lang="en-US" altLang="x-none" dirty="0"/>
              <a:t>limitations on usage; e.g., ACM library cannot be re-distributed for commercial purposes</a:t>
            </a:r>
          </a:p>
        </p:txBody>
      </p:sp>
      <p:pic>
        <p:nvPicPr>
          <p:cNvPr id="1835013" name="Picture 5" descr="gotfu_snapshot_cs106a_break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72" y="1539240"/>
            <a:ext cx="122713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216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Life after the ACM Libraries</a:t>
            </a:r>
          </a:p>
          <a:p>
            <a:r>
              <a:rPr lang="en-US" sz="3600" dirty="0"/>
              <a:t>Life after Java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Life after PC programs: Internet applications</a:t>
            </a:r>
          </a:p>
        </p:txBody>
      </p:sp>
    </p:spTree>
    <p:extLst>
      <p:ext uri="{BB962C8B-B14F-4D97-AF65-F5344CB8AC3E}">
        <p14:creationId xmlns:p14="http://schemas.microsoft.com/office/powerpoint/2010/main" val="92421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07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Life after the ACM Libraries</a:t>
            </a:r>
          </a:p>
          <a:p>
            <a:r>
              <a:rPr lang="en-US" sz="3600" dirty="0"/>
              <a:t>Life after Java</a:t>
            </a:r>
          </a:p>
          <a:p>
            <a:r>
              <a:rPr lang="en-US" sz="3600" dirty="0"/>
              <a:t>Life after PC programs: Internet applications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8047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72" y="1576832"/>
            <a:ext cx="8118856" cy="45952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44040" y="6331538"/>
            <a:ext cx="5455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Lucida" charset="0"/>
              </a:rPr>
              <a:t>https://</a:t>
            </a:r>
            <a:r>
              <a:rPr lang="en-US" dirty="0" err="1">
                <a:solidFill>
                  <a:srgbClr val="000000"/>
                </a:solidFill>
                <a:latin typeface="Lucida" charset="0"/>
              </a:rPr>
              <a:t>imgs.xkcd.com</a:t>
            </a:r>
            <a:r>
              <a:rPr lang="en-US" dirty="0">
                <a:solidFill>
                  <a:srgbClr val="000000"/>
                </a:solidFill>
                <a:latin typeface="Lucida" charset="0"/>
              </a:rPr>
              <a:t>/comics/</a:t>
            </a:r>
            <a:r>
              <a:rPr lang="en-US" dirty="0" err="1">
                <a:solidFill>
                  <a:srgbClr val="000000"/>
                </a:solidFill>
                <a:latin typeface="Lucida" charset="0"/>
              </a:rPr>
              <a:t>standards.png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85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4069" y="1317535"/>
            <a:ext cx="82958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&lt;Double&gt; evens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&lt;&gt;();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% 2 == 0)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evens.add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(evens);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2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605257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4068" y="1317535"/>
            <a:ext cx="6330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Vector&lt;double&gt; evens;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% 2 == 0)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evens.add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cout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&lt;&lt; evens &lt;&lt;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endl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2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867318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0624" y="1316736"/>
            <a:ext cx="86102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evens = []</a:t>
            </a:r>
          </a:p>
          <a:p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 if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% 2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==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0)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evens.push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4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console.log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(evens)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2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627579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0624" y="1316736"/>
            <a:ext cx="86102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evens = []</a:t>
            </a:r>
          </a:p>
          <a:p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range(100):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% 2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==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0: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evens.append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(evens)</a:t>
            </a:r>
            <a:endParaRPr lang="en-US" sz="2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200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B7FE1-4A69-AC49-9F71-594BBB1D0C9E}"/>
              </a:ext>
            </a:extLst>
          </p:cNvPr>
          <p:cNvSpPr txBox="1"/>
          <p:nvPr/>
        </p:nvSpPr>
        <p:spPr>
          <a:xfrm>
            <a:off x="2830286" y="2815771"/>
            <a:ext cx="4992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sz="2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this is Python 3 syntax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3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Life after the ACM Libraries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Life after Java</a:t>
            </a:r>
          </a:p>
          <a:p>
            <a:r>
              <a:rPr lang="en-US" sz="3600" dirty="0"/>
              <a:t>Life after PC programs: Internet applications</a:t>
            </a:r>
          </a:p>
        </p:txBody>
      </p:sp>
    </p:spTree>
    <p:extLst>
      <p:ext uri="{BB962C8B-B14F-4D97-AF65-F5344CB8AC3E}">
        <p14:creationId xmlns:p14="http://schemas.microsoft.com/office/powerpoint/2010/main" val="52934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dirty="0"/>
              <a:t>How does your phone communicate with Facebook?</a:t>
            </a:r>
          </a:p>
        </p:txBody>
      </p:sp>
    </p:spTree>
    <p:extLst>
      <p:ext uri="{BB962C8B-B14F-4D97-AF65-F5344CB8AC3E}">
        <p14:creationId xmlns:p14="http://schemas.microsoft.com/office/powerpoint/2010/main" val="2010419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dirty="0"/>
              <a:t>The Java program on your </a:t>
            </a:r>
            <a:r>
              <a:rPr lang="en-US" sz="8400" b="1" dirty="0"/>
              <a:t>phone</a:t>
            </a:r>
            <a:r>
              <a:rPr lang="en-US" sz="8400" dirty="0"/>
              <a:t> talks to the Java program at </a:t>
            </a:r>
            <a:r>
              <a:rPr lang="en-US" sz="8400" b="1" dirty="0"/>
              <a:t>Facebook</a:t>
            </a:r>
            <a:r>
              <a:rPr lang="en-US" sz="8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979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0340" y="6330301"/>
            <a:ext cx="66557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* Android phones run Java. So do Facebook servers!</a:t>
            </a:r>
          </a:p>
        </p:txBody>
      </p:sp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Facebook Server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8848" r="26392"/>
          <a:stretch/>
        </p:blipFill>
        <p:spPr>
          <a:xfrm>
            <a:off x="726713" y="1967256"/>
            <a:ext cx="2350220" cy="36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91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Facebook Server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06" y="1950719"/>
            <a:ext cx="2374069" cy="37769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43400" y="3350254"/>
            <a:ext cx="2094872" cy="2829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/>
              <a:t>ckincaid@stanford.edu</a:t>
            </a:r>
            <a:endParaRPr lang="en-US" sz="1200" dirty="0"/>
          </a:p>
        </p:txBody>
      </p:sp>
      <p:sp>
        <p:nvSpPr>
          <p:cNvPr id="17" name="Freeform 16"/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629432" y="2765935"/>
            <a:ext cx="4325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Is this login ok?</a:t>
            </a:r>
          </a:p>
        </p:txBody>
      </p:sp>
      <p:sp>
        <p:nvSpPr>
          <p:cNvPr id="19" name="Freeform 18"/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258374" y="4715965"/>
            <a:ext cx="4053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Confirmed.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ckincaid@stanford.edu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is now logged in.</a:t>
            </a:r>
          </a:p>
        </p:txBody>
      </p:sp>
    </p:spTree>
    <p:extLst>
      <p:ext uri="{BB962C8B-B14F-4D97-AF65-F5344CB8AC3E}">
        <p14:creationId xmlns:p14="http://schemas.microsoft.com/office/powerpoint/2010/main" val="165486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Have fun!</a:t>
            </a:r>
          </a:p>
          <a:p>
            <a:r>
              <a:rPr lang="en-US" sz="3600" dirty="0"/>
              <a:t>Get excited about programming after 106A!</a:t>
            </a:r>
          </a:p>
          <a:p>
            <a:r>
              <a:rPr lang="en-US" sz="3600" dirty="0"/>
              <a:t>Be familiar with the client-server model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9723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Facebook Server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14826" y="2765935"/>
            <a:ext cx="36511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1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full name 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ckincaid@stanford.edu</a:t>
            </a:r>
            <a:endParaRPr lang="en-US" sz="21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19462" y="4973503"/>
            <a:ext cx="405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“Colin Kincaid”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5439" y="2308376"/>
            <a:ext cx="2335070" cy="32999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84455" y="3694263"/>
            <a:ext cx="983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Colin Kincaid</a:t>
            </a:r>
          </a:p>
        </p:txBody>
      </p:sp>
    </p:spTree>
    <p:extLst>
      <p:ext uri="{BB962C8B-B14F-4D97-AF65-F5344CB8AC3E}">
        <p14:creationId xmlns:p14="http://schemas.microsoft.com/office/powerpoint/2010/main" val="18182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Facebook Server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14826" y="2765935"/>
            <a:ext cx="36511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1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cover photo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for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ckincaid@stanford.edu</a:t>
            </a:r>
            <a:endParaRPr lang="en-US" sz="21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5439" y="2308376"/>
            <a:ext cx="2335070" cy="32999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401166" y="4859775"/>
            <a:ext cx="983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Colin Kincaid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6BB8C-E710-5040-AC6E-29B71BB97D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28" t="17590" r="13877" b="24379"/>
          <a:stretch/>
        </p:blipFill>
        <p:spPr>
          <a:xfrm>
            <a:off x="727077" y="2308376"/>
            <a:ext cx="2333114" cy="19709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ABCA98-B3E9-DA4B-96AB-2770A11BA1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28" t="17590" r="13877" b="24379"/>
          <a:stretch/>
        </p:blipFill>
        <p:spPr>
          <a:xfrm>
            <a:off x="5499419" y="4737720"/>
            <a:ext cx="2333114" cy="19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8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dirty="0"/>
              <a:t>There are two types of internet programs: </a:t>
            </a:r>
            <a:r>
              <a:rPr lang="en-US" sz="8400" b="1" dirty="0"/>
              <a:t>clients</a:t>
            </a:r>
            <a:r>
              <a:rPr lang="en-US" sz="8400" dirty="0"/>
              <a:t> and </a:t>
            </a:r>
            <a:r>
              <a:rPr lang="en-US" sz="8400" b="1" dirty="0"/>
              <a:t>servers</a:t>
            </a:r>
            <a:r>
              <a:rPr lang="en-US" sz="8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8796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b="1" dirty="0"/>
              <a:t>Clients </a:t>
            </a:r>
            <a:r>
              <a:rPr lang="en-US" sz="8400" dirty="0"/>
              <a:t>send </a:t>
            </a:r>
            <a:r>
              <a:rPr lang="en-US" sz="8400" b="1" dirty="0"/>
              <a:t>requests</a:t>
            </a:r>
            <a:r>
              <a:rPr lang="en-US" sz="8400" dirty="0"/>
              <a:t> to </a:t>
            </a:r>
            <a:r>
              <a:rPr lang="en-US" sz="8400" b="1" dirty="0"/>
              <a:t>servers</a:t>
            </a:r>
            <a:r>
              <a:rPr lang="en-US" sz="8400" dirty="0"/>
              <a:t>, who </a:t>
            </a:r>
            <a:r>
              <a:rPr lang="en-US" sz="8400" b="1" dirty="0"/>
              <a:t>respond</a:t>
            </a:r>
            <a:r>
              <a:rPr lang="en-US" sz="8400" dirty="0"/>
              <a:t> to those requests.</a:t>
            </a:r>
            <a:endParaRPr lang="en-US" sz="8400" b="1" dirty="0"/>
          </a:p>
        </p:txBody>
      </p:sp>
    </p:spTree>
    <p:extLst>
      <p:ext uri="{BB962C8B-B14F-4D97-AF65-F5344CB8AC3E}">
        <p14:creationId xmlns:p14="http://schemas.microsoft.com/office/powerpoint/2010/main" val="937570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Servers Are Computer Programs!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664" y="1963229"/>
            <a:ext cx="5339621" cy="3559747"/>
          </a:xfrm>
          <a:prstGeom prst="rect">
            <a:avLst/>
          </a:prstGeom>
        </p:spPr>
      </p:pic>
      <p:sp>
        <p:nvSpPr>
          <p:cNvPr id="13" name="Can 12"/>
          <p:cNvSpPr/>
          <p:nvPr/>
        </p:nvSpPr>
        <p:spPr>
          <a:xfrm>
            <a:off x="160464" y="2344229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8797" y="1854763"/>
            <a:ext cx="178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Facebook </a:t>
            </a:r>
            <a:r>
              <a:rPr lang="en-US" dirty="0"/>
              <a:t>Server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51264" y="3182429"/>
            <a:ext cx="663964" cy="1008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/>
              <a:t>=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541464" y="3106229"/>
            <a:ext cx="13074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4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</a:t>
            </a:r>
          </a:p>
        </p:txBody>
      </p:sp>
      <p:sp>
        <p:nvSpPr>
          <p:cNvPr id="9" name="Can 8"/>
          <p:cNvSpPr/>
          <p:nvPr/>
        </p:nvSpPr>
        <p:spPr>
          <a:xfrm>
            <a:off x="3491928" y="373411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94413" y="3208894"/>
            <a:ext cx="86433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8848" r="26392"/>
          <a:stretch/>
        </p:blipFill>
        <p:spPr>
          <a:xfrm>
            <a:off x="3872928" y="4496117"/>
            <a:ext cx="1307425" cy="1752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58389" y="124968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someRequest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398776" y="2346960"/>
            <a:ext cx="899178" cy="1707427"/>
          </a:xfrm>
          <a:custGeom>
            <a:avLst/>
            <a:gdLst>
              <a:gd name="connsiteX0" fmla="*/ 0 w 899178"/>
              <a:gd name="connsiteY0" fmla="*/ 0 h 1707427"/>
              <a:gd name="connsiteX1" fmla="*/ 441960 w 899178"/>
              <a:gd name="connsiteY1" fmla="*/ 1143000 h 1707427"/>
              <a:gd name="connsiteX2" fmla="*/ 579120 w 899178"/>
              <a:gd name="connsiteY2" fmla="*/ 1264920 h 1707427"/>
              <a:gd name="connsiteX3" fmla="*/ 624840 w 899178"/>
              <a:gd name="connsiteY3" fmla="*/ 1280160 h 1707427"/>
              <a:gd name="connsiteX4" fmla="*/ 716280 w 899178"/>
              <a:gd name="connsiteY4" fmla="*/ 1341120 h 1707427"/>
              <a:gd name="connsiteX5" fmla="*/ 807720 w 899178"/>
              <a:gd name="connsiteY5" fmla="*/ 1402080 h 1707427"/>
              <a:gd name="connsiteX6" fmla="*/ 838200 w 899178"/>
              <a:gd name="connsiteY6" fmla="*/ 1356360 h 1707427"/>
              <a:gd name="connsiteX7" fmla="*/ 868680 w 899178"/>
              <a:gd name="connsiteY7" fmla="*/ 1112520 h 1707427"/>
              <a:gd name="connsiteX8" fmla="*/ 883920 w 899178"/>
              <a:gd name="connsiteY8" fmla="*/ 1005840 h 1707427"/>
              <a:gd name="connsiteX9" fmla="*/ 899160 w 899178"/>
              <a:gd name="connsiteY9" fmla="*/ 960120 h 1707427"/>
              <a:gd name="connsiteX10" fmla="*/ 868680 w 899178"/>
              <a:gd name="connsiteY10" fmla="*/ 1432560 h 1707427"/>
              <a:gd name="connsiteX11" fmla="*/ 822960 w 899178"/>
              <a:gd name="connsiteY11" fmla="*/ 1569720 h 1707427"/>
              <a:gd name="connsiteX12" fmla="*/ 685800 w 899178"/>
              <a:gd name="connsiteY12" fmla="*/ 1600200 h 1707427"/>
              <a:gd name="connsiteX13" fmla="*/ 472440 w 899178"/>
              <a:gd name="connsiteY13" fmla="*/ 1661160 h 1707427"/>
              <a:gd name="connsiteX14" fmla="*/ 381000 w 899178"/>
              <a:gd name="connsiteY14" fmla="*/ 1706880 h 1707427"/>
              <a:gd name="connsiteX15" fmla="*/ 365760 w 899178"/>
              <a:gd name="connsiteY15" fmla="*/ 1706880 h 17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9178" h="1707427">
                <a:moveTo>
                  <a:pt x="0" y="0"/>
                </a:moveTo>
                <a:cubicBezTo>
                  <a:pt x="364151" y="1092453"/>
                  <a:pt x="89258" y="790298"/>
                  <a:pt x="441960" y="1143000"/>
                </a:cubicBezTo>
                <a:cubicBezTo>
                  <a:pt x="482350" y="1183390"/>
                  <a:pt x="524730" y="1237725"/>
                  <a:pt x="579120" y="1264920"/>
                </a:cubicBezTo>
                <a:cubicBezTo>
                  <a:pt x="593488" y="1272104"/>
                  <a:pt x="609600" y="1275080"/>
                  <a:pt x="624840" y="1280160"/>
                </a:cubicBezTo>
                <a:cubicBezTo>
                  <a:pt x="726305" y="1381625"/>
                  <a:pt x="617030" y="1285981"/>
                  <a:pt x="716280" y="1341120"/>
                </a:cubicBezTo>
                <a:cubicBezTo>
                  <a:pt x="748302" y="1358910"/>
                  <a:pt x="807720" y="1402080"/>
                  <a:pt x="807720" y="1402080"/>
                </a:cubicBezTo>
                <a:cubicBezTo>
                  <a:pt x="817880" y="1386840"/>
                  <a:pt x="834825" y="1374362"/>
                  <a:pt x="838200" y="1356360"/>
                </a:cubicBezTo>
                <a:cubicBezTo>
                  <a:pt x="908795" y="979855"/>
                  <a:pt x="819368" y="1260456"/>
                  <a:pt x="868680" y="1112520"/>
                </a:cubicBezTo>
                <a:cubicBezTo>
                  <a:pt x="873760" y="1076960"/>
                  <a:pt x="876875" y="1041063"/>
                  <a:pt x="883920" y="1005840"/>
                </a:cubicBezTo>
                <a:cubicBezTo>
                  <a:pt x="887070" y="990088"/>
                  <a:pt x="899733" y="944066"/>
                  <a:pt x="899160" y="960120"/>
                </a:cubicBezTo>
                <a:cubicBezTo>
                  <a:pt x="893528" y="1117827"/>
                  <a:pt x="894623" y="1276900"/>
                  <a:pt x="868680" y="1432560"/>
                </a:cubicBezTo>
                <a:cubicBezTo>
                  <a:pt x="862982" y="1466750"/>
                  <a:pt x="863140" y="1542933"/>
                  <a:pt x="822960" y="1569720"/>
                </a:cubicBezTo>
                <a:cubicBezTo>
                  <a:pt x="813431" y="1576073"/>
                  <a:pt x="687857" y="1599612"/>
                  <a:pt x="685800" y="1600200"/>
                </a:cubicBezTo>
                <a:cubicBezTo>
                  <a:pt x="434214" y="1672082"/>
                  <a:pt x="644191" y="1626810"/>
                  <a:pt x="472440" y="1661160"/>
                </a:cubicBezTo>
                <a:cubicBezTo>
                  <a:pt x="427742" y="1690959"/>
                  <a:pt x="431477" y="1694261"/>
                  <a:pt x="381000" y="1706880"/>
                </a:cubicBezTo>
                <a:cubicBezTo>
                  <a:pt x="376072" y="1708112"/>
                  <a:pt x="370840" y="1706880"/>
                  <a:pt x="365760" y="1706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60551" y="1417320"/>
            <a:ext cx="2765501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String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serverResponse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5797296" y="2225040"/>
            <a:ext cx="1508760" cy="2286000"/>
          </a:xfrm>
          <a:custGeom>
            <a:avLst/>
            <a:gdLst>
              <a:gd name="connsiteX0" fmla="*/ 0 w 1508760"/>
              <a:gd name="connsiteY0" fmla="*/ 2270760 h 2286000"/>
              <a:gd name="connsiteX1" fmla="*/ 60960 w 1508760"/>
              <a:gd name="connsiteY1" fmla="*/ 2286000 h 2286000"/>
              <a:gd name="connsiteX2" fmla="*/ 121920 w 1508760"/>
              <a:gd name="connsiteY2" fmla="*/ 2270760 h 2286000"/>
              <a:gd name="connsiteX3" fmla="*/ 198120 w 1508760"/>
              <a:gd name="connsiteY3" fmla="*/ 2255520 h 2286000"/>
              <a:gd name="connsiteX4" fmla="*/ 259080 w 1508760"/>
              <a:gd name="connsiteY4" fmla="*/ 2209800 h 2286000"/>
              <a:gd name="connsiteX5" fmla="*/ 304800 w 1508760"/>
              <a:gd name="connsiteY5" fmla="*/ 2194560 h 2286000"/>
              <a:gd name="connsiteX6" fmla="*/ 365760 w 1508760"/>
              <a:gd name="connsiteY6" fmla="*/ 2164080 h 2286000"/>
              <a:gd name="connsiteX7" fmla="*/ 502920 w 1508760"/>
              <a:gd name="connsiteY7" fmla="*/ 2057400 h 2286000"/>
              <a:gd name="connsiteX8" fmla="*/ 1051560 w 1508760"/>
              <a:gd name="connsiteY8" fmla="*/ 899160 h 2286000"/>
              <a:gd name="connsiteX9" fmla="*/ 1036320 w 1508760"/>
              <a:gd name="connsiteY9" fmla="*/ 320040 h 2286000"/>
              <a:gd name="connsiteX10" fmla="*/ 1005840 w 1508760"/>
              <a:gd name="connsiteY10" fmla="*/ 182880 h 2286000"/>
              <a:gd name="connsiteX11" fmla="*/ 853440 w 1508760"/>
              <a:gd name="connsiteY11" fmla="*/ 30480 h 2286000"/>
              <a:gd name="connsiteX12" fmla="*/ 807720 w 1508760"/>
              <a:gd name="connsiteY12" fmla="*/ 0 h 2286000"/>
              <a:gd name="connsiteX13" fmla="*/ 762000 w 1508760"/>
              <a:gd name="connsiteY13" fmla="*/ 91440 h 2286000"/>
              <a:gd name="connsiteX14" fmla="*/ 746760 w 1508760"/>
              <a:gd name="connsiteY14" fmla="*/ 137160 h 2286000"/>
              <a:gd name="connsiteX15" fmla="*/ 685800 w 1508760"/>
              <a:gd name="connsiteY15" fmla="*/ 228600 h 2286000"/>
              <a:gd name="connsiteX16" fmla="*/ 655320 w 1508760"/>
              <a:gd name="connsiteY16" fmla="*/ 274320 h 2286000"/>
              <a:gd name="connsiteX17" fmla="*/ 624840 w 1508760"/>
              <a:gd name="connsiteY17" fmla="*/ 335280 h 2286000"/>
              <a:gd name="connsiteX18" fmla="*/ 609600 w 1508760"/>
              <a:gd name="connsiteY18" fmla="*/ 381000 h 2286000"/>
              <a:gd name="connsiteX19" fmla="*/ 655320 w 1508760"/>
              <a:gd name="connsiteY19" fmla="*/ 213360 h 2286000"/>
              <a:gd name="connsiteX20" fmla="*/ 701040 w 1508760"/>
              <a:gd name="connsiteY20" fmla="*/ 167640 h 2286000"/>
              <a:gd name="connsiteX21" fmla="*/ 762000 w 1508760"/>
              <a:gd name="connsiteY21" fmla="*/ 76200 h 2286000"/>
              <a:gd name="connsiteX22" fmla="*/ 792480 w 1508760"/>
              <a:gd name="connsiteY22" fmla="*/ 30480 h 2286000"/>
              <a:gd name="connsiteX23" fmla="*/ 838200 w 1508760"/>
              <a:gd name="connsiteY23" fmla="*/ 0 h 2286000"/>
              <a:gd name="connsiteX24" fmla="*/ 1249680 w 1508760"/>
              <a:gd name="connsiteY24" fmla="*/ 15240 h 2286000"/>
              <a:gd name="connsiteX25" fmla="*/ 1295400 w 1508760"/>
              <a:gd name="connsiteY25" fmla="*/ 30480 h 2286000"/>
              <a:gd name="connsiteX26" fmla="*/ 1371600 w 1508760"/>
              <a:gd name="connsiteY26" fmla="*/ 76200 h 2286000"/>
              <a:gd name="connsiteX27" fmla="*/ 1432560 w 1508760"/>
              <a:gd name="connsiteY27" fmla="*/ 106680 h 2286000"/>
              <a:gd name="connsiteX28" fmla="*/ 1478280 w 1508760"/>
              <a:gd name="connsiteY28" fmla="*/ 121920 h 2286000"/>
              <a:gd name="connsiteX29" fmla="*/ 1508760 w 1508760"/>
              <a:gd name="connsiteY29" fmla="*/ 1524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08760" h="2286000">
                <a:moveTo>
                  <a:pt x="0" y="2270760"/>
                </a:moveTo>
                <a:cubicBezTo>
                  <a:pt x="20320" y="2275840"/>
                  <a:pt x="40015" y="2286000"/>
                  <a:pt x="60960" y="2286000"/>
                </a:cubicBezTo>
                <a:cubicBezTo>
                  <a:pt x="81905" y="2286000"/>
                  <a:pt x="101473" y="2275304"/>
                  <a:pt x="121920" y="2270760"/>
                </a:cubicBezTo>
                <a:cubicBezTo>
                  <a:pt x="147206" y="2265141"/>
                  <a:pt x="172720" y="2260600"/>
                  <a:pt x="198120" y="2255520"/>
                </a:cubicBezTo>
                <a:cubicBezTo>
                  <a:pt x="218440" y="2240280"/>
                  <a:pt x="237027" y="2222402"/>
                  <a:pt x="259080" y="2209800"/>
                </a:cubicBezTo>
                <a:cubicBezTo>
                  <a:pt x="273028" y="2201830"/>
                  <a:pt x="290035" y="2200888"/>
                  <a:pt x="304800" y="2194560"/>
                </a:cubicBezTo>
                <a:cubicBezTo>
                  <a:pt x="325682" y="2185611"/>
                  <a:pt x="346279" y="2175769"/>
                  <a:pt x="365760" y="2164080"/>
                </a:cubicBezTo>
                <a:cubicBezTo>
                  <a:pt x="456904" y="2109394"/>
                  <a:pt x="442022" y="2118298"/>
                  <a:pt x="502920" y="2057400"/>
                </a:cubicBezTo>
                <a:cubicBezTo>
                  <a:pt x="685800" y="1671320"/>
                  <a:pt x="926177" y="1307550"/>
                  <a:pt x="1051560" y="899160"/>
                </a:cubicBezTo>
                <a:cubicBezTo>
                  <a:pt x="1108236" y="714558"/>
                  <a:pt x="1045292" y="512938"/>
                  <a:pt x="1036320" y="320040"/>
                </a:cubicBezTo>
                <a:cubicBezTo>
                  <a:pt x="1036073" y="314737"/>
                  <a:pt x="1011917" y="195034"/>
                  <a:pt x="1005840" y="182880"/>
                </a:cubicBezTo>
                <a:cubicBezTo>
                  <a:pt x="955040" y="81280"/>
                  <a:pt x="944880" y="91440"/>
                  <a:pt x="853440" y="30480"/>
                </a:cubicBezTo>
                <a:lnTo>
                  <a:pt x="807720" y="0"/>
                </a:lnTo>
                <a:cubicBezTo>
                  <a:pt x="769414" y="114918"/>
                  <a:pt x="821086" y="-26733"/>
                  <a:pt x="762000" y="91440"/>
                </a:cubicBezTo>
                <a:cubicBezTo>
                  <a:pt x="754816" y="105808"/>
                  <a:pt x="754562" y="123117"/>
                  <a:pt x="746760" y="137160"/>
                </a:cubicBezTo>
                <a:cubicBezTo>
                  <a:pt x="728970" y="169182"/>
                  <a:pt x="706120" y="198120"/>
                  <a:pt x="685800" y="228600"/>
                </a:cubicBezTo>
                <a:cubicBezTo>
                  <a:pt x="675640" y="243840"/>
                  <a:pt x="663511" y="257937"/>
                  <a:pt x="655320" y="274320"/>
                </a:cubicBezTo>
                <a:cubicBezTo>
                  <a:pt x="645160" y="294640"/>
                  <a:pt x="633789" y="314398"/>
                  <a:pt x="624840" y="335280"/>
                </a:cubicBezTo>
                <a:cubicBezTo>
                  <a:pt x="618512" y="350045"/>
                  <a:pt x="609600" y="397064"/>
                  <a:pt x="609600" y="381000"/>
                </a:cubicBezTo>
                <a:cubicBezTo>
                  <a:pt x="609600" y="336807"/>
                  <a:pt x="630838" y="252532"/>
                  <a:pt x="655320" y="213360"/>
                </a:cubicBezTo>
                <a:cubicBezTo>
                  <a:pt x="666743" y="195083"/>
                  <a:pt x="687808" y="184653"/>
                  <a:pt x="701040" y="167640"/>
                </a:cubicBezTo>
                <a:cubicBezTo>
                  <a:pt x="723530" y="138724"/>
                  <a:pt x="741680" y="106680"/>
                  <a:pt x="762000" y="76200"/>
                </a:cubicBezTo>
                <a:cubicBezTo>
                  <a:pt x="772160" y="60960"/>
                  <a:pt x="777240" y="40640"/>
                  <a:pt x="792480" y="30480"/>
                </a:cubicBezTo>
                <a:lnTo>
                  <a:pt x="838200" y="0"/>
                </a:lnTo>
                <a:cubicBezTo>
                  <a:pt x="975360" y="5080"/>
                  <a:pt x="1112730" y="6110"/>
                  <a:pt x="1249680" y="15240"/>
                </a:cubicBezTo>
                <a:cubicBezTo>
                  <a:pt x="1265709" y="16309"/>
                  <a:pt x="1281032" y="23296"/>
                  <a:pt x="1295400" y="30480"/>
                </a:cubicBezTo>
                <a:cubicBezTo>
                  <a:pt x="1321894" y="43727"/>
                  <a:pt x="1345706" y="61815"/>
                  <a:pt x="1371600" y="76200"/>
                </a:cubicBezTo>
                <a:cubicBezTo>
                  <a:pt x="1391459" y="87233"/>
                  <a:pt x="1411678" y="97731"/>
                  <a:pt x="1432560" y="106680"/>
                </a:cubicBezTo>
                <a:cubicBezTo>
                  <a:pt x="1447325" y="113008"/>
                  <a:pt x="1464505" y="113655"/>
                  <a:pt x="1478280" y="121920"/>
                </a:cubicBezTo>
                <a:cubicBezTo>
                  <a:pt x="1490601" y="129312"/>
                  <a:pt x="1498600" y="142240"/>
                  <a:pt x="1508760" y="152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9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Request?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103" y="1446633"/>
            <a:ext cx="3351794" cy="23797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4487" y="4130039"/>
            <a:ext cx="57150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/* Request has a command */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/* Request has parameters */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String,String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28976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67" y="1379408"/>
            <a:ext cx="1010937" cy="131026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38176" y="2789108"/>
            <a:ext cx="4511155" cy="3825240"/>
            <a:chOff x="76085" y="3688080"/>
            <a:chExt cx="4511155" cy="3825240"/>
          </a:xfrm>
        </p:grpSpPr>
        <p:grpSp>
          <p:nvGrpSpPr>
            <p:cNvPr id="7" name="Group 6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8" name="Freeform 7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2926080"/>
            <a:ext cx="4511155" cy="3825240"/>
            <a:chOff x="76085" y="3688080"/>
            <a:chExt cx="4511155" cy="3825240"/>
          </a:xfrm>
        </p:grpSpPr>
        <p:grpSp>
          <p:nvGrpSpPr>
            <p:cNvPr id="16" name="Group 15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7" name="Freeform 16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239331" y="3154868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>
                <a:latin typeface="Courier" charset="0"/>
                <a:ea typeface="Courier" charset="0"/>
                <a:cs typeface="Courier" charset="0"/>
              </a:rPr>
              <a:t>&gt; Hello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world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5915" y="326136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Hello world</a:t>
            </a:r>
          </a:p>
        </p:txBody>
      </p:sp>
      <p:sp>
        <p:nvSpPr>
          <p:cNvPr id="28" name="Freeform 27"/>
          <p:cNvSpPr/>
          <p:nvPr/>
        </p:nvSpPr>
        <p:spPr>
          <a:xfrm>
            <a:off x="2548666" y="1527230"/>
            <a:ext cx="1234440" cy="1313318"/>
          </a:xfrm>
          <a:custGeom>
            <a:avLst/>
            <a:gdLst>
              <a:gd name="connsiteX0" fmla="*/ 0 w 1234440"/>
              <a:gd name="connsiteY0" fmla="*/ 2108420 h 2108420"/>
              <a:gd name="connsiteX1" fmla="*/ 15240 w 1234440"/>
              <a:gd name="connsiteY1" fmla="*/ 1818860 h 2108420"/>
              <a:gd name="connsiteX2" fmla="*/ 30480 w 1234440"/>
              <a:gd name="connsiteY2" fmla="*/ 1757900 h 2108420"/>
              <a:gd name="connsiteX3" fmla="*/ 45720 w 1234440"/>
              <a:gd name="connsiteY3" fmla="*/ 1681700 h 2108420"/>
              <a:gd name="connsiteX4" fmla="*/ 60960 w 1234440"/>
              <a:gd name="connsiteY4" fmla="*/ 1483580 h 2108420"/>
              <a:gd name="connsiteX5" fmla="*/ 76200 w 1234440"/>
              <a:gd name="connsiteY5" fmla="*/ 1392140 h 2108420"/>
              <a:gd name="connsiteX6" fmla="*/ 106680 w 1234440"/>
              <a:gd name="connsiteY6" fmla="*/ 1254980 h 2108420"/>
              <a:gd name="connsiteX7" fmla="*/ 152400 w 1234440"/>
              <a:gd name="connsiteY7" fmla="*/ 1117820 h 2108420"/>
              <a:gd name="connsiteX8" fmla="*/ 182880 w 1234440"/>
              <a:gd name="connsiteY8" fmla="*/ 1026380 h 2108420"/>
              <a:gd name="connsiteX9" fmla="*/ 198120 w 1234440"/>
              <a:gd name="connsiteY9" fmla="*/ 980660 h 2108420"/>
              <a:gd name="connsiteX10" fmla="*/ 228600 w 1234440"/>
              <a:gd name="connsiteY10" fmla="*/ 934940 h 2108420"/>
              <a:gd name="connsiteX11" fmla="*/ 243840 w 1234440"/>
              <a:gd name="connsiteY11" fmla="*/ 889220 h 2108420"/>
              <a:gd name="connsiteX12" fmla="*/ 304800 w 1234440"/>
              <a:gd name="connsiteY12" fmla="*/ 797780 h 2108420"/>
              <a:gd name="connsiteX13" fmla="*/ 335280 w 1234440"/>
              <a:gd name="connsiteY13" fmla="*/ 752060 h 2108420"/>
              <a:gd name="connsiteX14" fmla="*/ 381000 w 1234440"/>
              <a:gd name="connsiteY14" fmla="*/ 706340 h 2108420"/>
              <a:gd name="connsiteX15" fmla="*/ 502920 w 1234440"/>
              <a:gd name="connsiteY15" fmla="*/ 569180 h 2108420"/>
              <a:gd name="connsiteX16" fmla="*/ 640080 w 1234440"/>
              <a:gd name="connsiteY16" fmla="*/ 477740 h 2108420"/>
              <a:gd name="connsiteX17" fmla="*/ 731520 w 1234440"/>
              <a:gd name="connsiteY17" fmla="*/ 416780 h 2108420"/>
              <a:gd name="connsiteX18" fmla="*/ 777240 w 1234440"/>
              <a:gd name="connsiteY18" fmla="*/ 386300 h 2108420"/>
              <a:gd name="connsiteX19" fmla="*/ 822960 w 1234440"/>
              <a:gd name="connsiteY19" fmla="*/ 371060 h 2108420"/>
              <a:gd name="connsiteX20" fmla="*/ 960120 w 1234440"/>
              <a:gd name="connsiteY20" fmla="*/ 264380 h 2108420"/>
              <a:gd name="connsiteX21" fmla="*/ 1005840 w 1234440"/>
              <a:gd name="connsiteY21" fmla="*/ 233900 h 2108420"/>
              <a:gd name="connsiteX22" fmla="*/ 1051560 w 1234440"/>
              <a:gd name="connsiteY22" fmla="*/ 203420 h 2108420"/>
              <a:gd name="connsiteX23" fmla="*/ 1143000 w 1234440"/>
              <a:gd name="connsiteY23" fmla="*/ 172940 h 2108420"/>
              <a:gd name="connsiteX24" fmla="*/ 1066800 w 1234440"/>
              <a:gd name="connsiteY24" fmla="*/ 157700 h 2108420"/>
              <a:gd name="connsiteX25" fmla="*/ 1021080 w 1234440"/>
              <a:gd name="connsiteY25" fmla="*/ 127220 h 2108420"/>
              <a:gd name="connsiteX26" fmla="*/ 899160 w 1234440"/>
              <a:gd name="connsiteY26" fmla="*/ 51020 h 2108420"/>
              <a:gd name="connsiteX27" fmla="*/ 807720 w 1234440"/>
              <a:gd name="connsiteY27" fmla="*/ 5300 h 2108420"/>
              <a:gd name="connsiteX28" fmla="*/ 853440 w 1234440"/>
              <a:gd name="connsiteY28" fmla="*/ 20540 h 2108420"/>
              <a:gd name="connsiteX29" fmla="*/ 914400 w 1234440"/>
              <a:gd name="connsiteY29" fmla="*/ 51020 h 2108420"/>
              <a:gd name="connsiteX30" fmla="*/ 1005840 w 1234440"/>
              <a:gd name="connsiteY30" fmla="*/ 111980 h 2108420"/>
              <a:gd name="connsiteX31" fmla="*/ 1066800 w 1234440"/>
              <a:gd name="connsiteY31" fmla="*/ 157700 h 2108420"/>
              <a:gd name="connsiteX32" fmla="*/ 1112520 w 1234440"/>
              <a:gd name="connsiteY32" fmla="*/ 172940 h 2108420"/>
              <a:gd name="connsiteX33" fmla="*/ 1219200 w 1234440"/>
              <a:gd name="connsiteY33" fmla="*/ 218660 h 2108420"/>
              <a:gd name="connsiteX34" fmla="*/ 1234440 w 1234440"/>
              <a:gd name="connsiteY34" fmla="*/ 279620 h 2108420"/>
              <a:gd name="connsiteX35" fmla="*/ 1219200 w 1234440"/>
              <a:gd name="connsiteY35" fmla="*/ 325340 h 2108420"/>
              <a:gd name="connsiteX36" fmla="*/ 1173480 w 1234440"/>
              <a:gd name="connsiteY36" fmla="*/ 447260 h 2108420"/>
              <a:gd name="connsiteX37" fmla="*/ 1158240 w 1234440"/>
              <a:gd name="connsiteY37" fmla="*/ 523460 h 2108420"/>
              <a:gd name="connsiteX38" fmla="*/ 1143000 w 1234440"/>
              <a:gd name="connsiteY38" fmla="*/ 584420 h 2108420"/>
              <a:gd name="connsiteX39" fmla="*/ 1143000 w 1234440"/>
              <a:gd name="connsiteY39" fmla="*/ 630140 h 210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34440" h="2108420">
                <a:moveTo>
                  <a:pt x="0" y="2108420"/>
                </a:moveTo>
                <a:cubicBezTo>
                  <a:pt x="5080" y="2011900"/>
                  <a:pt x="6867" y="1915150"/>
                  <a:pt x="15240" y="1818860"/>
                </a:cubicBezTo>
                <a:cubicBezTo>
                  <a:pt x="17054" y="1797993"/>
                  <a:pt x="25936" y="1778347"/>
                  <a:pt x="30480" y="1757900"/>
                </a:cubicBezTo>
                <a:cubicBezTo>
                  <a:pt x="36099" y="1732614"/>
                  <a:pt x="40640" y="1707100"/>
                  <a:pt x="45720" y="1681700"/>
                </a:cubicBezTo>
                <a:cubicBezTo>
                  <a:pt x="50800" y="1615660"/>
                  <a:pt x="54026" y="1549451"/>
                  <a:pt x="60960" y="1483580"/>
                </a:cubicBezTo>
                <a:cubicBezTo>
                  <a:pt x="64195" y="1452849"/>
                  <a:pt x="70672" y="1422542"/>
                  <a:pt x="76200" y="1392140"/>
                </a:cubicBezTo>
                <a:cubicBezTo>
                  <a:pt x="82893" y="1355328"/>
                  <a:pt x="95390" y="1292613"/>
                  <a:pt x="106680" y="1254980"/>
                </a:cubicBezTo>
                <a:lnTo>
                  <a:pt x="152400" y="1117820"/>
                </a:lnTo>
                <a:lnTo>
                  <a:pt x="182880" y="1026380"/>
                </a:lnTo>
                <a:cubicBezTo>
                  <a:pt x="187960" y="1011140"/>
                  <a:pt x="189209" y="994026"/>
                  <a:pt x="198120" y="980660"/>
                </a:cubicBezTo>
                <a:cubicBezTo>
                  <a:pt x="208280" y="965420"/>
                  <a:pt x="220409" y="951323"/>
                  <a:pt x="228600" y="934940"/>
                </a:cubicBezTo>
                <a:cubicBezTo>
                  <a:pt x="235784" y="920572"/>
                  <a:pt x="236038" y="903263"/>
                  <a:pt x="243840" y="889220"/>
                </a:cubicBezTo>
                <a:cubicBezTo>
                  <a:pt x="261630" y="857198"/>
                  <a:pt x="284480" y="828260"/>
                  <a:pt x="304800" y="797780"/>
                </a:cubicBezTo>
                <a:cubicBezTo>
                  <a:pt x="314960" y="782540"/>
                  <a:pt x="322328" y="765012"/>
                  <a:pt x="335280" y="752060"/>
                </a:cubicBezTo>
                <a:cubicBezTo>
                  <a:pt x="350520" y="736820"/>
                  <a:pt x="367202" y="722897"/>
                  <a:pt x="381000" y="706340"/>
                </a:cubicBezTo>
                <a:cubicBezTo>
                  <a:pt x="438261" y="637626"/>
                  <a:pt x="391772" y="643279"/>
                  <a:pt x="502920" y="569180"/>
                </a:cubicBezTo>
                <a:lnTo>
                  <a:pt x="640080" y="477740"/>
                </a:lnTo>
                <a:lnTo>
                  <a:pt x="731520" y="416780"/>
                </a:lnTo>
                <a:cubicBezTo>
                  <a:pt x="746760" y="406620"/>
                  <a:pt x="759864" y="392092"/>
                  <a:pt x="777240" y="386300"/>
                </a:cubicBezTo>
                <a:lnTo>
                  <a:pt x="822960" y="371060"/>
                </a:lnTo>
                <a:cubicBezTo>
                  <a:pt x="894583" y="299437"/>
                  <a:pt x="850747" y="337295"/>
                  <a:pt x="960120" y="264380"/>
                </a:cubicBezTo>
                <a:lnTo>
                  <a:pt x="1005840" y="233900"/>
                </a:lnTo>
                <a:cubicBezTo>
                  <a:pt x="1021080" y="223740"/>
                  <a:pt x="1034184" y="209212"/>
                  <a:pt x="1051560" y="203420"/>
                </a:cubicBezTo>
                <a:lnTo>
                  <a:pt x="1143000" y="172940"/>
                </a:lnTo>
                <a:cubicBezTo>
                  <a:pt x="1117600" y="167860"/>
                  <a:pt x="1091054" y="166795"/>
                  <a:pt x="1066800" y="157700"/>
                </a:cubicBezTo>
                <a:cubicBezTo>
                  <a:pt x="1049650" y="151269"/>
                  <a:pt x="1035985" y="137866"/>
                  <a:pt x="1021080" y="127220"/>
                </a:cubicBezTo>
                <a:cubicBezTo>
                  <a:pt x="955442" y="80336"/>
                  <a:pt x="970766" y="81708"/>
                  <a:pt x="899160" y="51020"/>
                </a:cubicBezTo>
                <a:cubicBezTo>
                  <a:pt x="887886" y="46188"/>
                  <a:pt x="807720" y="26220"/>
                  <a:pt x="807720" y="5300"/>
                </a:cubicBezTo>
                <a:cubicBezTo>
                  <a:pt x="807720" y="-10764"/>
                  <a:pt x="838675" y="14212"/>
                  <a:pt x="853440" y="20540"/>
                </a:cubicBezTo>
                <a:cubicBezTo>
                  <a:pt x="874322" y="29489"/>
                  <a:pt x="894919" y="39331"/>
                  <a:pt x="914400" y="51020"/>
                </a:cubicBezTo>
                <a:cubicBezTo>
                  <a:pt x="945812" y="69867"/>
                  <a:pt x="975830" y="90973"/>
                  <a:pt x="1005840" y="111980"/>
                </a:cubicBezTo>
                <a:cubicBezTo>
                  <a:pt x="1026648" y="126546"/>
                  <a:pt x="1044747" y="145098"/>
                  <a:pt x="1066800" y="157700"/>
                </a:cubicBezTo>
                <a:cubicBezTo>
                  <a:pt x="1080748" y="165670"/>
                  <a:pt x="1097755" y="166612"/>
                  <a:pt x="1112520" y="172940"/>
                </a:cubicBezTo>
                <a:cubicBezTo>
                  <a:pt x="1244345" y="229436"/>
                  <a:pt x="1111978" y="182919"/>
                  <a:pt x="1219200" y="218660"/>
                </a:cubicBezTo>
                <a:cubicBezTo>
                  <a:pt x="1224280" y="238980"/>
                  <a:pt x="1234440" y="258675"/>
                  <a:pt x="1234440" y="279620"/>
                </a:cubicBezTo>
                <a:cubicBezTo>
                  <a:pt x="1234440" y="295684"/>
                  <a:pt x="1223613" y="309894"/>
                  <a:pt x="1219200" y="325340"/>
                </a:cubicBezTo>
                <a:cubicBezTo>
                  <a:pt x="1191533" y="422173"/>
                  <a:pt x="1220829" y="352562"/>
                  <a:pt x="1173480" y="447260"/>
                </a:cubicBezTo>
                <a:cubicBezTo>
                  <a:pt x="1168400" y="472660"/>
                  <a:pt x="1163859" y="498174"/>
                  <a:pt x="1158240" y="523460"/>
                </a:cubicBezTo>
                <a:cubicBezTo>
                  <a:pt x="1153696" y="543907"/>
                  <a:pt x="1145962" y="563685"/>
                  <a:pt x="1143000" y="584420"/>
                </a:cubicBezTo>
                <a:cubicBezTo>
                  <a:pt x="1140845" y="599507"/>
                  <a:pt x="1143000" y="614900"/>
                  <a:pt x="1143000" y="63014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048006" y="1735712"/>
            <a:ext cx="1283932" cy="95396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0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Trivia 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endParaRPr lang="en-US" sz="4800"/>
          </a:p>
          <a:p>
            <a:pPr marL="0" indent="0" algn="ctr">
              <a:buNone/>
            </a:pPr>
            <a:r>
              <a:rPr lang="en-US" sz="4800"/>
              <a:t>http</a:t>
            </a:r>
            <a:r>
              <a:rPr lang="en-US" sz="4800" dirty="0"/>
              <a:t>://ebcb2471.ngrok.io</a:t>
            </a:r>
          </a:p>
          <a:p>
            <a:pPr marL="0" indent="0" algn="ctr">
              <a:buNone/>
            </a:pP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541622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Life after the ACM Libraries</a:t>
            </a:r>
          </a:p>
          <a:p>
            <a:r>
              <a:rPr lang="en-US" sz="3600" dirty="0"/>
              <a:t>Life after Java</a:t>
            </a:r>
          </a:p>
          <a:p>
            <a:r>
              <a:rPr lang="en-US" sz="3600" dirty="0"/>
              <a:t>Life after PC programs: Internet applications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400" dirty="0"/>
          </a:p>
          <a:p>
            <a:pPr marL="3175" indent="0">
              <a:buNone/>
            </a:pPr>
            <a:r>
              <a:rPr lang="en-US" sz="3600" b="1" dirty="0"/>
              <a:t>Tomorrow: </a:t>
            </a:r>
            <a:r>
              <a:rPr lang="en-US" sz="3600" dirty="0"/>
              <a:t>Intro to Machine Learning!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7186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Life after the ACM Libraries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Life after Java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Life after PC programs: Internet applications</a:t>
            </a:r>
          </a:p>
        </p:txBody>
      </p:sp>
    </p:spTree>
    <p:extLst>
      <p:ext uri="{BB962C8B-B14F-4D97-AF65-F5344CB8AC3E}">
        <p14:creationId xmlns:p14="http://schemas.microsoft.com/office/powerpoint/2010/main" val="36740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Export to JAR</a:t>
            </a:r>
          </a:p>
        </p:txBody>
      </p:sp>
      <p:sp>
        <p:nvSpPr>
          <p:cNvPr id="184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JAR</a:t>
            </a:r>
            <a:r>
              <a:rPr lang="en-US" altLang="x-none" dirty="0"/>
              <a:t>: </a:t>
            </a:r>
            <a:r>
              <a:rPr lang="en-US" altLang="x-none" u="sng" dirty="0"/>
              <a:t>J</a:t>
            </a:r>
            <a:r>
              <a:rPr lang="en-US" altLang="x-none" dirty="0"/>
              <a:t>ava </a:t>
            </a:r>
            <a:r>
              <a:rPr lang="en-US" altLang="x-none" u="sng" dirty="0"/>
              <a:t>Ar</a:t>
            </a:r>
            <a:r>
              <a:rPr lang="en-US" altLang="x-none" dirty="0"/>
              <a:t>chive. A compressed binary of a Java program.</a:t>
            </a:r>
          </a:p>
          <a:p>
            <a:pPr lvl="1"/>
            <a:r>
              <a:rPr lang="en-US" altLang="x-none" dirty="0"/>
              <a:t>The typical way to </a:t>
            </a:r>
            <a:r>
              <a:rPr lang="en-US" altLang="x-none" b="1" dirty="0"/>
              <a:t>distribute a Java app as a single file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Essentially just a ZIP file with Java .class files in it.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Making a JAR of your project in Eclipse:</a:t>
            </a:r>
          </a:p>
          <a:p>
            <a:pPr lvl="1"/>
            <a:r>
              <a:rPr lang="en-US" altLang="x-none" dirty="0"/>
              <a:t>File → Export ... →</a:t>
            </a:r>
            <a:br>
              <a:rPr lang="en-US" altLang="x-none" dirty="0"/>
            </a:br>
            <a:r>
              <a:rPr lang="en-US" altLang="x-none" dirty="0"/>
              <a:t>Java → </a:t>
            </a:r>
            <a:r>
              <a:rPr lang="en-US" altLang="x-none" b="1" dirty="0"/>
              <a:t>JAR File</a:t>
            </a:r>
          </a:p>
          <a:p>
            <a:pPr lvl="1"/>
            <a:endParaRPr lang="en-US" altLang="x-none" i="1" dirty="0"/>
          </a:p>
          <a:p>
            <a:r>
              <a:rPr lang="en-US" altLang="x-none" i="1" dirty="0"/>
              <a:t>see handout on course web site</a:t>
            </a:r>
            <a:endParaRPr lang="en-US" altLang="x-none" dirty="0"/>
          </a:p>
        </p:txBody>
      </p:sp>
      <p:pic>
        <p:nvPicPr>
          <p:cNvPr id="1841156" name="Picture 4" descr="jar-ex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2743200"/>
            <a:ext cx="329565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404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Life after the ACM Libraries</a:t>
            </a:r>
          </a:p>
        </p:txBody>
      </p:sp>
      <p:sp>
        <p:nvSpPr>
          <p:cNvPr id="184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All quarter we have relied on the </a:t>
            </a:r>
            <a:r>
              <a:rPr lang="en-US" altLang="x-none" b="1" dirty="0"/>
              <a:t>ACM Java libraries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Karel, </a:t>
            </a:r>
            <a:r>
              <a:rPr lang="en-US" altLang="x-none" dirty="0" err="1"/>
              <a:t>ConsoleProgram</a:t>
            </a:r>
            <a:r>
              <a:rPr lang="en-US" altLang="x-none" dirty="0"/>
              <a:t>, </a:t>
            </a:r>
            <a:r>
              <a:rPr lang="en-US" altLang="x-none" dirty="0" err="1"/>
              <a:t>RandomGenerator</a:t>
            </a:r>
            <a:endParaRPr lang="en-US" altLang="x-none" dirty="0"/>
          </a:p>
          <a:p>
            <a:pPr lvl="1"/>
            <a:r>
              <a:rPr lang="en-US" altLang="x-none" dirty="0" err="1"/>
              <a:t>GraphicsProgram</a:t>
            </a:r>
            <a:r>
              <a:rPr lang="en-US" altLang="x-none" dirty="0"/>
              <a:t>, </a:t>
            </a:r>
            <a:r>
              <a:rPr lang="en-US" altLang="x-none" dirty="0" err="1"/>
              <a:t>GOval</a:t>
            </a:r>
            <a:r>
              <a:rPr lang="en-US" altLang="x-none" dirty="0"/>
              <a:t>, </a:t>
            </a:r>
            <a:r>
              <a:rPr lang="en-US" altLang="x-none" dirty="0" err="1"/>
              <a:t>GRect</a:t>
            </a:r>
            <a:r>
              <a:rPr lang="en-US" altLang="x-none" dirty="0"/>
              <a:t>, </a:t>
            </a:r>
            <a:r>
              <a:rPr lang="en-US" altLang="x-none" dirty="0" err="1"/>
              <a:t>GOval</a:t>
            </a:r>
            <a:r>
              <a:rPr lang="en-US" altLang="x-none" dirty="0"/>
              <a:t>, </a:t>
            </a:r>
            <a:r>
              <a:rPr lang="en-US" altLang="x-none" dirty="0" err="1"/>
              <a:t>GLine</a:t>
            </a:r>
            <a:r>
              <a:rPr lang="en-US" altLang="x-none" dirty="0"/>
              <a:t>, </a:t>
            </a:r>
            <a:r>
              <a:rPr lang="en-US" altLang="x-none" dirty="0" err="1"/>
              <a:t>GImage</a:t>
            </a:r>
            <a:r>
              <a:rPr lang="en-US" altLang="x-none" dirty="0"/>
              <a:t>, ...</a:t>
            </a:r>
          </a:p>
          <a:p>
            <a:pPr lvl="1"/>
            <a:endParaRPr lang="en-US" altLang="x-none" sz="1200" dirty="0"/>
          </a:p>
          <a:p>
            <a:pPr lvl="1"/>
            <a:endParaRPr lang="en-US" altLang="x-none" sz="1200" dirty="0"/>
          </a:p>
          <a:p>
            <a:pPr lvl="1"/>
            <a:endParaRPr lang="en-US" altLang="x-none" sz="1200" dirty="0"/>
          </a:p>
          <a:p>
            <a:pPr lvl="1"/>
            <a:endParaRPr lang="en-US" altLang="x-none" sz="1200" dirty="0"/>
          </a:p>
          <a:p>
            <a:pPr lvl="1"/>
            <a:endParaRPr lang="en-US" altLang="x-none" sz="1200" dirty="0"/>
          </a:p>
          <a:p>
            <a:pPr lvl="1"/>
            <a:endParaRPr lang="en-US" altLang="x-none" sz="1200" dirty="0"/>
          </a:p>
          <a:p>
            <a:pPr lvl="1"/>
            <a:endParaRPr lang="en-US" altLang="x-none" sz="1200" dirty="0"/>
          </a:p>
          <a:p>
            <a:pPr lvl="1"/>
            <a:endParaRPr lang="en-US" altLang="x-none" sz="1200" dirty="0"/>
          </a:p>
          <a:p>
            <a:pPr lvl="1"/>
            <a:endParaRPr lang="en-US" altLang="x-none" sz="1200" dirty="0"/>
          </a:p>
          <a:p>
            <a:pPr lvl="1"/>
            <a:endParaRPr lang="en-US" altLang="x-none" sz="1200" dirty="0"/>
          </a:p>
          <a:p>
            <a:r>
              <a:rPr lang="en-US" altLang="x-none" dirty="0"/>
              <a:t>Today we will see how </a:t>
            </a:r>
            <a:r>
              <a:rPr lang="en-US" altLang="x-none" b="1" dirty="0"/>
              <a:t>standard Java</a:t>
            </a:r>
            <a:r>
              <a:rPr lang="en-US" altLang="x-none" dirty="0"/>
              <a:t> programs are made.</a:t>
            </a:r>
          </a:p>
        </p:txBody>
      </p:sp>
      <p:pic>
        <p:nvPicPr>
          <p:cNvPr id="18401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9558"/>
            <a:ext cx="123507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40135" name="Picture 7" descr="screenshot-console-program-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848758"/>
            <a:ext cx="2514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013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75" y="2777321"/>
            <a:ext cx="1828800" cy="164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840137" name="Picture 9" descr="gotfu_snapshot_cs106a_breakou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38" y="2747158"/>
            <a:ext cx="1227137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119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Using the ACM Libraries</a:t>
            </a:r>
          </a:p>
        </p:txBody>
      </p:sp>
      <p:sp>
        <p:nvSpPr>
          <p:cNvPr id="180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import </a:t>
            </a:r>
            <a:r>
              <a:rPr lang="en-GB" altLang="x-none" sz="2200" dirty="0" err="1">
                <a:latin typeface="Consolas" charset="0"/>
              </a:rPr>
              <a:t>acm.program</a:t>
            </a:r>
            <a:r>
              <a:rPr lang="en-GB" altLang="x-none" sz="2200" dirty="0">
                <a:latin typeface="Consolas" charset="0"/>
              </a:rPr>
              <a:t>.*;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1200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public class </a:t>
            </a:r>
            <a:r>
              <a:rPr lang="en-GB" altLang="x-none" sz="2200" dirty="0" err="1">
                <a:latin typeface="Consolas" charset="0"/>
              </a:rPr>
              <a:t>MyProgram</a:t>
            </a:r>
            <a:r>
              <a:rPr lang="en-GB" altLang="x-none" sz="2200" dirty="0">
                <a:latin typeface="Consolas" charset="0"/>
              </a:rPr>
              <a:t> </a:t>
            </a:r>
            <a:r>
              <a:rPr lang="en-GB" altLang="x-none" sz="2200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sz="2200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sz="2200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        </a:t>
            </a:r>
            <a:r>
              <a:rPr lang="en-GB" altLang="x-none" sz="2200" dirty="0" err="1">
                <a:latin typeface="Consolas" charset="0"/>
              </a:rPr>
              <a:t>println</a:t>
            </a:r>
            <a:r>
              <a:rPr lang="en-GB" altLang="x-none" sz="2200" dirty="0">
                <a:latin typeface="Consolas" charset="0"/>
              </a:rPr>
              <a:t>("Hello, world!");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2200" dirty="0">
              <a:latin typeface="Consolas" charset="0"/>
            </a:endParaRPr>
          </a:p>
          <a:p>
            <a:r>
              <a:rPr lang="en-GB" altLang="x-none" dirty="0"/>
              <a:t>This is a console program written using the ACM libraries.</a:t>
            </a:r>
          </a:p>
          <a:p>
            <a:pPr lvl="1"/>
            <a:r>
              <a:rPr lang="en-GB" altLang="x-none" dirty="0"/>
              <a:t>It uses the </a:t>
            </a:r>
            <a:r>
              <a:rPr lang="en-GB" altLang="x-none" b="1" dirty="0" err="1">
                <a:latin typeface="Consolas" charset="0"/>
              </a:rPr>
              <a:t>ConsoleProgram</a:t>
            </a:r>
            <a:r>
              <a:rPr lang="en-GB" altLang="x-none" dirty="0"/>
              <a:t> class to represent a console.</a:t>
            </a:r>
          </a:p>
          <a:p>
            <a:pPr lvl="1"/>
            <a:r>
              <a:rPr lang="en-GB" altLang="x-none" dirty="0"/>
              <a:t>The </a:t>
            </a:r>
            <a:r>
              <a:rPr lang="en-GB" altLang="x-none" b="1" dirty="0">
                <a:latin typeface="Consolas" charset="0"/>
              </a:rPr>
              <a:t>run</a:t>
            </a:r>
            <a:r>
              <a:rPr lang="en-GB" altLang="x-none" dirty="0"/>
              <a:t> method contains the program code.</a:t>
            </a:r>
          </a:p>
          <a:p>
            <a:pPr lvl="1"/>
            <a:r>
              <a:rPr lang="en-GB" altLang="x-none" dirty="0"/>
              <a:t>The </a:t>
            </a:r>
            <a:r>
              <a:rPr lang="en-GB" altLang="x-none" b="1" dirty="0" err="1">
                <a:latin typeface="Consolas" charset="0"/>
              </a:rPr>
              <a:t>println</a:t>
            </a:r>
            <a:r>
              <a:rPr lang="en-GB" altLang="x-none" dirty="0"/>
              <a:t> method prints output to the graphical console.</a:t>
            </a:r>
          </a:p>
        </p:txBody>
      </p:sp>
    </p:spTree>
    <p:extLst>
      <p:ext uri="{BB962C8B-B14F-4D97-AF65-F5344CB8AC3E}">
        <p14:creationId xmlns:p14="http://schemas.microsoft.com/office/powerpoint/2010/main" val="65352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Pulling Back The Covers</a:t>
            </a:r>
          </a:p>
        </p:txBody>
      </p:sp>
      <p:sp>
        <p:nvSpPr>
          <p:cNvPr id="180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 err="1">
                <a:latin typeface="Consolas" charset="0"/>
              </a:rPr>
              <a:t>MyProgram</a:t>
            </a:r>
            <a:r>
              <a:rPr lang="en-GB" altLang="x-none" sz="3200" dirty="0">
                <a:latin typeface="Consolas" charset="0"/>
              </a:rPr>
              <a:t> program = </a:t>
            </a:r>
            <a:r>
              <a:rPr lang="en-GB" altLang="x-none" sz="3200" b="1" dirty="0">
                <a:latin typeface="Consolas" charset="0"/>
              </a:rPr>
              <a:t>new</a:t>
            </a:r>
            <a:r>
              <a:rPr lang="en-GB" altLang="x-none" sz="3200" dirty="0">
                <a:latin typeface="Consolas" charset="0"/>
              </a:rPr>
              <a:t> </a:t>
            </a:r>
            <a:r>
              <a:rPr lang="en-GB" altLang="x-none" sz="3200" dirty="0" err="1">
                <a:latin typeface="Consolas" charset="0"/>
              </a:rPr>
              <a:t>MyProgram</a:t>
            </a:r>
            <a:r>
              <a:rPr lang="en-GB" altLang="x-none" sz="3200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>
                <a:latin typeface="Consolas" charset="0"/>
              </a:rPr>
              <a:t>...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 err="1">
                <a:latin typeface="Consolas" charset="0"/>
              </a:rPr>
              <a:t>program.init</a:t>
            </a:r>
            <a:r>
              <a:rPr lang="en-GB" altLang="x-none" sz="3200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>
                <a:latin typeface="Consolas" charset="0"/>
              </a:rPr>
              <a:t>...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 err="1">
                <a:latin typeface="Consolas" charset="0"/>
              </a:rPr>
              <a:t>program.run</a:t>
            </a:r>
            <a:r>
              <a:rPr lang="en-GB" altLang="x-none" sz="3200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>
                <a:latin typeface="Consolas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347434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Pulling Back The Covers</a:t>
            </a:r>
          </a:p>
        </p:txBody>
      </p:sp>
      <p:sp>
        <p:nvSpPr>
          <p:cNvPr id="180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000" b="1" dirty="0">
                <a:latin typeface="Consolas" charset="0"/>
              </a:rPr>
              <a:t>public</a:t>
            </a:r>
            <a:r>
              <a:rPr lang="en-GB" altLang="x-none" sz="3000" dirty="0">
                <a:latin typeface="Consolas" charset="0"/>
              </a:rPr>
              <a:t> </a:t>
            </a:r>
            <a:r>
              <a:rPr lang="en-GB" altLang="x-none" sz="3000" b="1" dirty="0">
                <a:latin typeface="Consolas" charset="0"/>
              </a:rPr>
              <a:t>static</a:t>
            </a:r>
            <a:r>
              <a:rPr lang="en-GB" altLang="x-none" sz="3000" dirty="0">
                <a:latin typeface="Consolas" charset="0"/>
              </a:rPr>
              <a:t> </a:t>
            </a:r>
            <a:r>
              <a:rPr lang="en-GB" altLang="x-none" sz="3000" b="1" dirty="0">
                <a:latin typeface="Consolas" charset="0"/>
              </a:rPr>
              <a:t>void</a:t>
            </a:r>
            <a:r>
              <a:rPr lang="en-GB" altLang="x-none" sz="3000" dirty="0">
                <a:latin typeface="Consolas" charset="0"/>
              </a:rPr>
              <a:t> main(</a:t>
            </a:r>
            <a:r>
              <a:rPr lang="en-GB" altLang="x-none" sz="3000" b="1" dirty="0">
                <a:latin typeface="Consolas" charset="0"/>
              </a:rPr>
              <a:t>String</a:t>
            </a:r>
            <a:r>
              <a:rPr lang="en-GB" altLang="x-none" sz="3000" dirty="0">
                <a:latin typeface="Consolas" charset="0"/>
              </a:rPr>
              <a:t>[] </a:t>
            </a:r>
            <a:r>
              <a:rPr lang="en-GB" altLang="x-none" sz="3000" dirty="0" err="1">
                <a:latin typeface="Consolas" charset="0"/>
              </a:rPr>
              <a:t>args</a:t>
            </a:r>
            <a:r>
              <a:rPr lang="en-GB" altLang="x-none" sz="3000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000" dirty="0">
                <a:latin typeface="Consolas" charset="0"/>
              </a:rPr>
              <a:t>	  </a:t>
            </a:r>
            <a:r>
              <a:rPr lang="en-GB" altLang="x-none" sz="3000" dirty="0" err="1">
                <a:latin typeface="Consolas" charset="0"/>
              </a:rPr>
              <a:t>MyProgram</a:t>
            </a:r>
            <a:r>
              <a:rPr lang="en-GB" altLang="x-none" sz="3000" dirty="0">
                <a:latin typeface="Consolas" charset="0"/>
              </a:rPr>
              <a:t> program = </a:t>
            </a:r>
            <a:r>
              <a:rPr lang="en-GB" altLang="x-none" sz="3000" b="1" dirty="0">
                <a:latin typeface="Consolas" charset="0"/>
              </a:rPr>
              <a:t>new</a:t>
            </a:r>
            <a:r>
              <a:rPr lang="en-GB" altLang="x-none" sz="3000" dirty="0">
                <a:latin typeface="Consolas" charset="0"/>
              </a:rPr>
              <a:t> </a:t>
            </a:r>
            <a:r>
              <a:rPr lang="en-GB" altLang="x-none" sz="3000" dirty="0" err="1">
                <a:latin typeface="Consolas" charset="0"/>
              </a:rPr>
              <a:t>MyProgram</a:t>
            </a:r>
            <a:r>
              <a:rPr lang="en-GB" altLang="x-none" sz="3000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000" dirty="0">
                <a:latin typeface="Consolas" charset="0"/>
              </a:rPr>
              <a:t>	  </a:t>
            </a:r>
            <a:r>
              <a:rPr lang="en-GB" altLang="x-none" sz="3000" dirty="0" err="1">
                <a:latin typeface="Consolas" charset="0"/>
              </a:rPr>
              <a:t>program.init</a:t>
            </a:r>
            <a:r>
              <a:rPr lang="en-GB" altLang="x-none" sz="3000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000" dirty="0">
                <a:latin typeface="Consolas" charset="0"/>
              </a:rPr>
              <a:t>	  </a:t>
            </a:r>
            <a:r>
              <a:rPr lang="en-GB" altLang="x-none" sz="3000" dirty="0" err="1">
                <a:latin typeface="Consolas" charset="0"/>
              </a:rPr>
              <a:t>program.run</a:t>
            </a:r>
            <a:r>
              <a:rPr lang="en-GB" altLang="x-none" sz="3000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000" dirty="0">
                <a:latin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0550124"/>
      </p:ext>
    </p:extLst>
  </p:cSld>
  <p:clrMapOvr>
    <a:masterClrMapping/>
  </p:clrMapOvr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8995</TotalTime>
  <Words>1573</Words>
  <Application>Microsoft Macintosh PowerPoint</Application>
  <PresentationFormat>On-screen Show (4:3)</PresentationFormat>
  <Paragraphs>292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Andale Mono</vt:lpstr>
      <vt:lpstr>Arial</vt:lpstr>
      <vt:lpstr>Calibri</vt:lpstr>
      <vt:lpstr>Consolas</vt:lpstr>
      <vt:lpstr>Courier</vt:lpstr>
      <vt:lpstr>Lucida</vt:lpstr>
      <vt:lpstr>Tahoma</vt:lpstr>
      <vt:lpstr>Verdana</vt:lpstr>
      <vt:lpstr>Wingdings</vt:lpstr>
      <vt:lpstr>DarkRedTop</vt:lpstr>
      <vt:lpstr>CS 106A, Lecture 25 Life After CS 106A, Part 1</vt:lpstr>
      <vt:lpstr>Plan for today</vt:lpstr>
      <vt:lpstr>Learning Goals</vt:lpstr>
      <vt:lpstr>Plan for today</vt:lpstr>
      <vt:lpstr>Export to JAR</vt:lpstr>
      <vt:lpstr>Life after the ACM Libraries</vt:lpstr>
      <vt:lpstr>Using the ACM Libraries</vt:lpstr>
      <vt:lpstr>Pulling Back The Covers</vt:lpstr>
      <vt:lpstr>Pulling Back The Covers</vt:lpstr>
      <vt:lpstr>A Barebones Java Program</vt:lpstr>
      <vt:lpstr>Console Programs</vt:lpstr>
      <vt:lpstr>ACM console input</vt:lpstr>
      <vt:lpstr>Java console input</vt:lpstr>
      <vt:lpstr>Graphics Programs</vt:lpstr>
      <vt:lpstr>ACM GUI example</vt:lpstr>
      <vt:lpstr>Java GUI example</vt:lpstr>
      <vt:lpstr>Summary</vt:lpstr>
      <vt:lpstr>Plan for today</vt:lpstr>
      <vt:lpstr>Programming Languages</vt:lpstr>
      <vt:lpstr>Programming Languages</vt:lpstr>
      <vt:lpstr>Java</vt:lpstr>
      <vt:lpstr>C++</vt:lpstr>
      <vt:lpstr>Javascript</vt:lpstr>
      <vt:lpstr>Python</vt:lpstr>
      <vt:lpstr>Plan for today</vt:lpstr>
      <vt:lpstr>Programs and the Internet</vt:lpstr>
      <vt:lpstr>Programs and the Internet</vt:lpstr>
      <vt:lpstr>Facebook</vt:lpstr>
      <vt:lpstr>Facebook</vt:lpstr>
      <vt:lpstr>Facebook</vt:lpstr>
      <vt:lpstr>Facebook</vt:lpstr>
      <vt:lpstr>Programs and the Internet</vt:lpstr>
      <vt:lpstr>Programs and the Internet</vt:lpstr>
      <vt:lpstr>Servers Are Computer Programs!</vt:lpstr>
      <vt:lpstr>Servers</vt:lpstr>
      <vt:lpstr>What is a Request?</vt:lpstr>
      <vt:lpstr>Clients</vt:lpstr>
      <vt:lpstr>Trivia URL</vt:lpstr>
      <vt:lpstr>Recap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Colin Kincaid</cp:lastModifiedBy>
  <cp:revision>829</cp:revision>
  <cp:lastPrinted>2017-08-09T18:17:30Z</cp:lastPrinted>
  <dcterms:created xsi:type="dcterms:W3CDTF">2017-04-27T05:20:22Z</dcterms:created>
  <dcterms:modified xsi:type="dcterms:W3CDTF">2018-08-08T18:20:43Z</dcterms:modified>
</cp:coreProperties>
</file>